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7" r:id="rId7"/>
    <p:sldId id="279" r:id="rId8"/>
    <p:sldId id="274" r:id="rId9"/>
    <p:sldId id="276" r:id="rId10"/>
    <p:sldId id="261" r:id="rId11"/>
    <p:sldId id="262" r:id="rId12"/>
    <p:sldId id="263" r:id="rId13"/>
    <p:sldId id="264" r:id="rId14"/>
    <p:sldId id="265" r:id="rId15"/>
    <p:sldId id="266" r:id="rId16"/>
  </p:sldIdLst>
  <p:sldSz cx="12192000" cy="6858000"/>
  <p:notesSz cx="6858000" cy="9144000"/>
  <p:embeddedFontLst>
    <p:embeddedFont>
      <p:font typeface="Calibri" panose="020F0502020204030204" pitchFamily="34" charset="0"/>
      <p:regular r:id="rId18"/>
      <p:bold r:id="rId19"/>
      <p:italic r:id="rId20"/>
      <p:boldItalic r:id="rId21"/>
    </p:embeddedFont>
    <p:embeddedFont>
      <p:font typeface="Stardos Stencil" panose="02000506070000020003" pitchFamily="2" charset="77"/>
      <p:regular r:id="rId22"/>
      <p:bold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 roundtripDataSignature="AMtx7mjulksJRyrY4lnZHeS1yGywvd/oR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2560"/>
  </p:normalViewPr>
  <p:slideViewPr>
    <p:cSldViewPr snapToGrid="0" snapToObjects="1">
      <p:cViewPr varScale="1">
        <p:scale>
          <a:sx n="88" d="100"/>
          <a:sy n="88" d="100"/>
        </p:scale>
        <p:origin x="280" y="17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font" Target="fonts/font2.fntdata"/><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7a7beb8fd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7a7beb8fd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7" name="Google Shape;87;g7a7beb8fd0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b="1"/>
              <a:t>Instruction</a:t>
            </a:r>
            <a:endParaRPr/>
          </a:p>
          <a:p>
            <a:pPr marL="0" lvl="0" indent="0" algn="l" rtl="0">
              <a:lnSpc>
                <a:spcPct val="100000"/>
              </a:lnSpc>
              <a:spcBef>
                <a:spcPts val="0"/>
              </a:spcBef>
              <a:spcAft>
                <a:spcPts val="0"/>
              </a:spcAft>
              <a:buClr>
                <a:schemeClr val="dk1"/>
              </a:buClr>
              <a:buSzPts val="1400"/>
              <a:buFont typeface="Calibri"/>
              <a:buNone/>
            </a:pPr>
            <a:r>
              <a:rPr lang="en-US"/>
              <a:t>To add a mechanism: click on the orange + button. Then type in target (where arrow going from) and to(where arrow going to) Add descriptor to the line/mechanism. Click ok.</a:t>
            </a:r>
            <a:endParaRPr/>
          </a:p>
          <a:p>
            <a:pPr marL="0" lvl="0" indent="0" algn="l" rtl="0">
              <a:lnSpc>
                <a:spcPct val="100000"/>
              </a:lnSpc>
              <a:spcBef>
                <a:spcPts val="0"/>
              </a:spcBef>
              <a:spcAft>
                <a:spcPts val="0"/>
              </a:spcAft>
              <a:buClr>
                <a:schemeClr val="dk1"/>
              </a:buClr>
              <a:buSzPts val="1400"/>
              <a:buFont typeface="Calibri"/>
              <a:buNone/>
            </a:pPr>
            <a:endParaRPr/>
          </a:p>
          <a:p>
            <a:pPr marL="0" lvl="0" indent="0" algn="l" rtl="0">
              <a:lnSpc>
                <a:spcPct val="100000"/>
              </a:lnSpc>
              <a:spcBef>
                <a:spcPts val="0"/>
              </a:spcBef>
              <a:spcAft>
                <a:spcPts val="0"/>
              </a:spcAft>
              <a:buClr>
                <a:schemeClr val="dk1"/>
              </a:buClr>
              <a:buSzPts val="1400"/>
              <a:buFont typeface="Calibri"/>
              <a:buNone/>
            </a:pPr>
            <a:r>
              <a:rPr lang="en-US" b="1"/>
              <a:t>Reminder-</a:t>
            </a:r>
            <a:r>
              <a:rPr lang="en-US"/>
              <a:t> students can move components and mechanisms around by clicking and holding on the icon and moving it about. They can also delete it by clicking on the component or mechanism then clicking delete at the bottom of the page. They can also change one by clicking on the component or mechanism then clicking edit at the bottom of the page.</a:t>
            </a:r>
            <a:endParaRPr/>
          </a:p>
        </p:txBody>
      </p:sp>
      <p:sp>
        <p:nvSpPr>
          <p:cNvPr id="139" name="Google Shape;139;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a:p>
            <a:pPr marL="0" lvl="0" indent="0" algn="l" rtl="0">
              <a:lnSpc>
                <a:spcPct val="100000"/>
              </a:lnSpc>
              <a:spcBef>
                <a:spcPts val="0"/>
              </a:spcBef>
              <a:spcAft>
                <a:spcPts val="0"/>
              </a:spcAft>
              <a:buClr>
                <a:schemeClr val="dk1"/>
              </a:buClr>
              <a:buSzPts val="1400"/>
              <a:buFont typeface="Calibri"/>
              <a:buNone/>
            </a:pPr>
            <a:r>
              <a:rPr lang="en-US" b="1"/>
              <a:t>Instruction</a:t>
            </a:r>
            <a:endParaRPr/>
          </a:p>
          <a:p>
            <a:pPr marL="0" lvl="0" indent="0" algn="l" rtl="0">
              <a:lnSpc>
                <a:spcPct val="100000"/>
              </a:lnSpc>
              <a:spcBef>
                <a:spcPts val="0"/>
              </a:spcBef>
              <a:spcAft>
                <a:spcPts val="0"/>
              </a:spcAft>
              <a:buClr>
                <a:schemeClr val="dk1"/>
              </a:buClr>
              <a:buSzPts val="1400"/>
              <a:buFont typeface="Calibri"/>
              <a:buNone/>
            </a:pPr>
            <a:r>
              <a:rPr lang="en-US" b="0"/>
              <a:t>Remind students that they can make their model stronger by linking it with evidence. This makes the model stronger by showing directly how it is supported and where that support comes from. Briefly remind students about how we talked about how evidence is important and helps us learn. This is one way we can directly use evidence to help us learn, by linking it to the model.</a:t>
            </a:r>
            <a:endParaRPr/>
          </a:p>
          <a:p>
            <a:pPr marL="0" lvl="0" indent="0" algn="l" rtl="0">
              <a:lnSpc>
                <a:spcPct val="100000"/>
              </a:lnSpc>
              <a:spcBef>
                <a:spcPts val="0"/>
              </a:spcBef>
              <a:spcAft>
                <a:spcPts val="0"/>
              </a:spcAft>
              <a:buClr>
                <a:schemeClr val="dk1"/>
              </a:buClr>
              <a:buSzPts val="1400"/>
              <a:buFont typeface="Calibri"/>
              <a:buNone/>
            </a:pPr>
            <a:endParaRPr b="0"/>
          </a:p>
          <a:p>
            <a:pPr marL="0" lvl="0" indent="0" algn="l" rtl="0">
              <a:lnSpc>
                <a:spcPct val="100000"/>
              </a:lnSpc>
              <a:spcBef>
                <a:spcPts val="0"/>
              </a:spcBef>
              <a:spcAft>
                <a:spcPts val="0"/>
              </a:spcAft>
              <a:buClr>
                <a:schemeClr val="dk1"/>
              </a:buClr>
              <a:buSzPts val="1400"/>
              <a:buFont typeface="Calibri"/>
              <a:buNone/>
            </a:pPr>
            <a:r>
              <a:rPr lang="en-US" b="1"/>
              <a:t>Things to consider-</a:t>
            </a:r>
            <a:r>
              <a:rPr lang="en-US" b="0"/>
              <a:t> The students might have trouble following along step by step so make sure to do each step one at a time and make sure they are all with you. The rest of the team will be on hand to trouble shoot as we go through each step. Also, this step will make more sense to students if they are on board with why evidence is important, so recapping that point before linking the evidence will help them to see the purpose for this step.</a:t>
            </a:r>
            <a:endParaRPr b="0"/>
          </a:p>
          <a:p>
            <a:pPr marL="0" lvl="0" indent="0" algn="l" rtl="0">
              <a:lnSpc>
                <a:spcPct val="100000"/>
              </a:lnSpc>
              <a:spcBef>
                <a:spcPts val="0"/>
              </a:spcBef>
              <a:spcAft>
                <a:spcPts val="0"/>
              </a:spcAft>
              <a:buClr>
                <a:schemeClr val="dk1"/>
              </a:buClr>
              <a:buSzPts val="1400"/>
              <a:buFont typeface="Calibri"/>
              <a:buNone/>
            </a:pPr>
            <a:endParaRPr/>
          </a:p>
        </p:txBody>
      </p:sp>
      <p:sp>
        <p:nvSpPr>
          <p:cNvPr id="152" name="Google Shape;152;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 name="Google Shape;160;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b="1"/>
              <a:t>Instruction</a:t>
            </a:r>
            <a:endParaRPr/>
          </a:p>
          <a:p>
            <a:pPr marL="0" lvl="0" indent="0" algn="l" rtl="0">
              <a:lnSpc>
                <a:spcPct val="100000"/>
              </a:lnSpc>
              <a:spcBef>
                <a:spcPts val="0"/>
              </a:spcBef>
              <a:spcAft>
                <a:spcPts val="0"/>
              </a:spcAft>
              <a:buClr>
                <a:schemeClr val="dk1"/>
              </a:buClr>
              <a:buSzPts val="1400"/>
              <a:buFont typeface="Calibri"/>
              <a:buNone/>
            </a:pPr>
            <a:endParaRPr/>
          </a:p>
          <a:p>
            <a:pPr marL="0" lvl="0" indent="0" algn="l" rtl="0">
              <a:lnSpc>
                <a:spcPct val="100000"/>
              </a:lnSpc>
              <a:spcBef>
                <a:spcPts val="0"/>
              </a:spcBef>
              <a:spcAft>
                <a:spcPts val="0"/>
              </a:spcAft>
              <a:buClr>
                <a:schemeClr val="dk1"/>
              </a:buClr>
              <a:buSzPts val="1400"/>
              <a:buFont typeface="Calibri"/>
              <a:buNone/>
            </a:pPr>
            <a:r>
              <a:rPr lang="en-US"/>
              <a:t>Step 1- Identify the  resource that they want to add evidence to. For example, they might want to add evidence to a piece of evidence they studied in stations yesterday or a simulation they worked with. </a:t>
            </a:r>
            <a:endParaRPr/>
          </a:p>
          <a:p>
            <a:pPr marL="0" lvl="0" indent="0" algn="l" rtl="0">
              <a:lnSpc>
                <a:spcPct val="100000"/>
              </a:lnSpc>
              <a:spcBef>
                <a:spcPts val="0"/>
              </a:spcBef>
              <a:spcAft>
                <a:spcPts val="0"/>
              </a:spcAft>
              <a:buClr>
                <a:schemeClr val="dk1"/>
              </a:buClr>
              <a:buSzPts val="1400"/>
              <a:buFont typeface="Calibri"/>
              <a:buNone/>
            </a:pPr>
            <a:r>
              <a:rPr lang="en-US"/>
              <a:t>Step 2- click on “create evidence” in the dark green box that is below the green resource box.</a:t>
            </a:r>
            <a:endParaRPr/>
          </a:p>
        </p:txBody>
      </p:sp>
      <p:sp>
        <p:nvSpPr>
          <p:cNvPr id="161" name="Google Shape;161;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 name="Google Shape;174;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r>
              <a:rPr lang="en-US" b="1"/>
              <a:t>Instruction</a:t>
            </a:r>
            <a:endParaRPr/>
          </a:p>
          <a:p>
            <a:pPr marL="0" lvl="0" indent="0" algn="l" rtl="0">
              <a:lnSpc>
                <a:spcPct val="100000"/>
              </a:lnSpc>
              <a:spcBef>
                <a:spcPts val="0"/>
              </a:spcBef>
              <a:spcAft>
                <a:spcPts val="0"/>
              </a:spcAft>
              <a:buClr>
                <a:schemeClr val="dk1"/>
              </a:buClr>
              <a:buSzPts val="1400"/>
              <a:buFont typeface="Calibri"/>
              <a:buNone/>
            </a:pPr>
            <a:r>
              <a:rPr lang="en-US"/>
              <a:t>Now the screen looks like this. Step 3- Name the evidence. Remind students that it’s important to name the evidence in a way that tells then what the evidence is. If they name the evidence after football teams, they won’t remember which piece of evidence is which. They can name is something like “sim shows fish in pond.” This reminds them that this evidence shows that there are fish in the pond. Also, don’t make description too detailed or the name will be too long and they won’t be able to read it.</a:t>
            </a:r>
            <a:endParaRPr/>
          </a:p>
          <a:p>
            <a:pPr marL="0" lvl="0" indent="0" algn="l" rtl="0">
              <a:lnSpc>
                <a:spcPct val="100000"/>
              </a:lnSpc>
              <a:spcBef>
                <a:spcPts val="0"/>
              </a:spcBef>
              <a:spcAft>
                <a:spcPts val="0"/>
              </a:spcAft>
              <a:buClr>
                <a:schemeClr val="dk1"/>
              </a:buClr>
              <a:buSzPts val="1400"/>
              <a:buFont typeface="Calibri"/>
              <a:buNone/>
            </a:pPr>
            <a:endParaRPr/>
          </a:p>
          <a:p>
            <a:pPr marL="0" marR="0" lvl="0" indent="0" algn="l" rtl="0">
              <a:lnSpc>
                <a:spcPct val="100000"/>
              </a:lnSpc>
              <a:spcBef>
                <a:spcPts val="0"/>
              </a:spcBef>
              <a:spcAft>
                <a:spcPts val="0"/>
              </a:spcAft>
              <a:buClr>
                <a:schemeClr val="dk1"/>
              </a:buClr>
              <a:buSzPts val="1400"/>
              <a:buFont typeface="Calibri"/>
              <a:buNone/>
            </a:pPr>
            <a:r>
              <a:rPr lang="en-US"/>
              <a:t>Step 4- Click on set target.This means they link the evidence to a specific piece of the model. They can link it to a component or mechanism. Talk through what an appropriate target would be. For example, do I want to put a piece of evidence proving that there are fish in the pond on the air component? No because they are two separate things and that piece of evidence is not connected to air. Therefore, students need to think through which piece of the model they are proving. Click on set target.</a:t>
            </a:r>
            <a:endParaRPr/>
          </a:p>
          <a:p>
            <a:pPr marL="0" lvl="0" indent="0" algn="l" rtl="0">
              <a:lnSpc>
                <a:spcPct val="100000"/>
              </a:lnSpc>
              <a:spcBef>
                <a:spcPts val="0"/>
              </a:spcBef>
              <a:spcAft>
                <a:spcPts val="0"/>
              </a:spcAft>
              <a:buClr>
                <a:schemeClr val="dk1"/>
              </a:buClr>
              <a:buSzPts val="1400"/>
              <a:buFont typeface="Calibri"/>
              <a:buNone/>
            </a:pPr>
            <a:endParaRPr/>
          </a:p>
          <a:p>
            <a:pPr marL="0" lvl="0" indent="0" algn="l" rtl="0">
              <a:lnSpc>
                <a:spcPct val="100000"/>
              </a:lnSpc>
              <a:spcBef>
                <a:spcPts val="0"/>
              </a:spcBef>
              <a:spcAft>
                <a:spcPts val="0"/>
              </a:spcAft>
              <a:buClr>
                <a:schemeClr val="dk1"/>
              </a:buClr>
              <a:buSzPts val="1400"/>
              <a:buFont typeface="Calibri"/>
              <a:buNone/>
            </a:pPr>
            <a:endParaRPr/>
          </a:p>
        </p:txBody>
      </p:sp>
      <p:sp>
        <p:nvSpPr>
          <p:cNvPr id="175" name="Google Shape;175;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a:p>
            <a:pPr marL="0" marR="0" lvl="0" indent="0" algn="l" rtl="0">
              <a:lnSpc>
                <a:spcPct val="100000"/>
              </a:lnSpc>
              <a:spcBef>
                <a:spcPts val="0"/>
              </a:spcBef>
              <a:spcAft>
                <a:spcPts val="0"/>
              </a:spcAft>
              <a:buClr>
                <a:schemeClr val="dk1"/>
              </a:buClr>
              <a:buSzPts val="1400"/>
              <a:buFont typeface="Calibri"/>
              <a:buNone/>
            </a:pPr>
            <a:r>
              <a:rPr lang="en-US" b="1"/>
              <a:t>Instruction</a:t>
            </a:r>
            <a:endParaRPr/>
          </a:p>
          <a:p>
            <a:pPr marL="0" lvl="0" indent="0" algn="l" rtl="0">
              <a:lnSpc>
                <a:spcPct val="100000"/>
              </a:lnSpc>
              <a:spcBef>
                <a:spcPts val="0"/>
              </a:spcBef>
              <a:spcAft>
                <a:spcPts val="0"/>
              </a:spcAft>
              <a:buClr>
                <a:schemeClr val="dk1"/>
              </a:buClr>
              <a:buSzPts val="1400"/>
              <a:buFont typeface="Calibri"/>
              <a:buNone/>
            </a:pPr>
            <a:endParaRPr/>
          </a:p>
          <a:p>
            <a:pPr marL="0" lvl="0" indent="0" algn="l" rtl="0">
              <a:lnSpc>
                <a:spcPct val="100000"/>
              </a:lnSpc>
              <a:spcBef>
                <a:spcPts val="0"/>
              </a:spcBef>
              <a:spcAft>
                <a:spcPts val="0"/>
              </a:spcAft>
              <a:buClr>
                <a:schemeClr val="dk1"/>
              </a:buClr>
              <a:buSzPts val="1400"/>
              <a:buFont typeface="Calibri"/>
              <a:buNone/>
            </a:pPr>
            <a:r>
              <a:rPr lang="en-US"/>
              <a:t>Step 5- NOTICE how the “click on target” button is now showing in pink. This is telling students to select the target that they want. Remember, they want the target that the evidence directly relates to.</a:t>
            </a:r>
            <a:endParaRPr/>
          </a:p>
          <a:p>
            <a:pPr marL="0" lvl="0" indent="0" algn="l" rtl="0">
              <a:lnSpc>
                <a:spcPct val="100000"/>
              </a:lnSpc>
              <a:spcBef>
                <a:spcPts val="0"/>
              </a:spcBef>
              <a:spcAft>
                <a:spcPts val="0"/>
              </a:spcAft>
              <a:buClr>
                <a:schemeClr val="dk1"/>
              </a:buClr>
              <a:buSzPts val="1400"/>
              <a:buFont typeface="Calibri"/>
              <a:buNone/>
            </a:pPr>
            <a:r>
              <a:rPr lang="en-US"/>
              <a:t>Step 6- click on the target. This is the piece of the model they want to support. </a:t>
            </a:r>
            <a:endParaRPr/>
          </a:p>
          <a:p>
            <a:pPr marL="0" lvl="0" indent="0" algn="l" rtl="0">
              <a:lnSpc>
                <a:spcPct val="100000"/>
              </a:lnSpc>
              <a:spcBef>
                <a:spcPts val="0"/>
              </a:spcBef>
              <a:spcAft>
                <a:spcPts val="0"/>
              </a:spcAft>
              <a:buClr>
                <a:schemeClr val="dk1"/>
              </a:buClr>
              <a:buSzPts val="1400"/>
              <a:buFont typeface="Calibri"/>
              <a:buNone/>
            </a:pPr>
            <a:r>
              <a:rPr lang="en-US"/>
              <a:t>Step 7- this piece happens automatically. They will see a small green circle in the place where they put the evidence. Here, they can see that the evidence is on the fish component, therefore supporting that there are fish in the pond.</a:t>
            </a:r>
            <a:endParaRPr/>
          </a:p>
          <a:p>
            <a:pPr marL="0" lvl="0" indent="0" algn="l" rtl="0">
              <a:lnSpc>
                <a:spcPct val="100000"/>
              </a:lnSpc>
              <a:spcBef>
                <a:spcPts val="0"/>
              </a:spcBef>
              <a:spcAft>
                <a:spcPts val="0"/>
              </a:spcAft>
              <a:buClr>
                <a:schemeClr val="dk1"/>
              </a:buClr>
              <a:buSzPts val="1400"/>
              <a:buFont typeface="Calibri"/>
              <a:buNone/>
            </a:pPr>
            <a:r>
              <a:rPr lang="en-US"/>
              <a:t>Explaining a bit more what this evidence link looks like- the evidence link (green circle) contains a number. The number means the order for which the evidence was input into MEME. If they click in the resource library, they will see the number next to the name of the evidence (which is why it’s important that the name describes what it is supposed to describe).</a:t>
            </a:r>
            <a:endParaRPr/>
          </a:p>
          <a:p>
            <a:pPr marL="0" lvl="0" indent="0" algn="l" rtl="0">
              <a:lnSpc>
                <a:spcPct val="100000"/>
              </a:lnSpc>
              <a:spcBef>
                <a:spcPts val="0"/>
              </a:spcBef>
              <a:spcAft>
                <a:spcPts val="0"/>
              </a:spcAft>
              <a:buClr>
                <a:schemeClr val="dk1"/>
              </a:buClr>
              <a:buSzPts val="1400"/>
              <a:buFont typeface="Calibri"/>
              <a:buNone/>
            </a:pPr>
            <a:endParaRPr/>
          </a:p>
          <a:p>
            <a:pPr marL="0" lvl="0" indent="0" algn="l" rtl="0">
              <a:lnSpc>
                <a:spcPct val="100000"/>
              </a:lnSpc>
              <a:spcBef>
                <a:spcPts val="0"/>
              </a:spcBef>
              <a:spcAft>
                <a:spcPts val="0"/>
              </a:spcAft>
              <a:buClr>
                <a:schemeClr val="dk1"/>
              </a:buClr>
              <a:buSzPts val="1400"/>
              <a:buFont typeface="Calibri"/>
              <a:buNone/>
            </a:pPr>
            <a:r>
              <a:rPr lang="en-US"/>
              <a:t>After these steps, they don’t need to do anything. The evidence automatically saves. They will think they need to click “ok” or something like that but they don’t. They can click the arrow up button on the top of the evidence box to minimize the evidence box.</a:t>
            </a:r>
            <a:endParaRPr/>
          </a:p>
        </p:txBody>
      </p:sp>
      <p:sp>
        <p:nvSpPr>
          <p:cNvPr id="189" name="Google Shape;189;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15</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1200"/>
              <a:buFont typeface="Calibri"/>
              <a:buNone/>
            </a:pPr>
            <a:r>
              <a:rPr lang="en-US" sz="1200" b="1">
                <a:solidFill>
                  <a:schemeClr val="dk1"/>
                </a:solidFill>
                <a:latin typeface="Calibri"/>
                <a:ea typeface="Calibri"/>
                <a:cs typeface="Calibri"/>
                <a:sym typeface="Calibri"/>
              </a:rPr>
              <a:t>Day 2 Outline</a:t>
            </a:r>
            <a:endParaRPr/>
          </a:p>
          <a:p>
            <a:pPr marL="0" lvl="0" indent="0" algn="l" rtl="0">
              <a:lnSpc>
                <a:spcPct val="100000"/>
              </a:lnSpc>
              <a:spcBef>
                <a:spcPts val="0"/>
              </a:spcBef>
              <a:spcAft>
                <a:spcPts val="0"/>
              </a:spcAft>
              <a:buSzPts val="1400"/>
              <a:buNone/>
            </a:pPr>
            <a:r>
              <a:rPr lang="en-US" sz="1200" u="sng">
                <a:solidFill>
                  <a:schemeClr val="dk1"/>
                </a:solidFill>
                <a:latin typeface="Calibri"/>
                <a:ea typeface="Calibri"/>
                <a:cs typeface="Calibri"/>
                <a:sym typeface="Calibri"/>
              </a:rPr>
              <a:t>Goals- </a:t>
            </a:r>
            <a:endParaRPr sz="1200">
              <a:latin typeface="Calibri"/>
              <a:ea typeface="Calibri"/>
              <a:cs typeface="Calibri"/>
              <a:sym typeface="Calibri"/>
            </a:endParaRPr>
          </a:p>
          <a:p>
            <a:pPr marL="0" lvl="0" indent="0" algn="l" rtl="0">
              <a:lnSpc>
                <a:spcPct val="100000"/>
              </a:lnSpc>
              <a:spcBef>
                <a:spcPts val="0"/>
              </a:spcBef>
              <a:spcAft>
                <a:spcPts val="0"/>
              </a:spcAft>
              <a:buSzPts val="1400"/>
              <a:buNone/>
            </a:pPr>
            <a:r>
              <a:rPr lang="en-US" sz="1200">
                <a:latin typeface="Calibri"/>
                <a:ea typeface="Calibri"/>
                <a:cs typeface="Calibri"/>
                <a:sym typeface="Calibri"/>
              </a:rPr>
              <a:t>- Decomposers use up air when eating dead matter (in this case dead algae)</a:t>
            </a:r>
            <a:endParaRPr/>
          </a:p>
          <a:p>
            <a:pPr marL="0" lvl="0" indent="0" algn="l" rtl="0">
              <a:lnSpc>
                <a:spcPct val="100000"/>
              </a:lnSpc>
              <a:spcBef>
                <a:spcPts val="0"/>
              </a:spcBef>
              <a:spcAft>
                <a:spcPts val="0"/>
              </a:spcAft>
              <a:buSzPts val="1400"/>
              <a:buNone/>
            </a:pPr>
            <a:r>
              <a:rPr lang="en-US" sz="1200">
                <a:latin typeface="Calibri"/>
                <a:ea typeface="Calibri"/>
                <a:cs typeface="Calibri"/>
                <a:sym typeface="Calibri"/>
              </a:rPr>
              <a:t>- Decomposers grow and multiply</a:t>
            </a:r>
            <a:endParaRPr/>
          </a:p>
          <a:p>
            <a:pPr marL="0" lvl="0" indent="0" algn="l" rtl="0">
              <a:lnSpc>
                <a:spcPct val="100000"/>
              </a:lnSpc>
              <a:spcBef>
                <a:spcPts val="0"/>
              </a:spcBef>
              <a:spcAft>
                <a:spcPts val="0"/>
              </a:spcAft>
              <a:buSzPts val="1400"/>
              <a:buNone/>
            </a:pPr>
            <a:r>
              <a:rPr lang="en-US" sz="1200">
                <a:latin typeface="Calibri"/>
                <a:ea typeface="Calibri"/>
                <a:cs typeface="Calibri"/>
                <a:sym typeface="Calibri"/>
              </a:rPr>
              <a:t>- Decomposers breathe air just like we do (dissolved air in water decreases)</a:t>
            </a:r>
            <a:endParaRPr sz="1200">
              <a:latin typeface="Calibri"/>
              <a:ea typeface="Calibri"/>
              <a:cs typeface="Calibri"/>
              <a:sym typeface="Calibri"/>
            </a:endParaRPr>
          </a:p>
          <a:p>
            <a:pPr marL="0" lvl="0" indent="0" algn="l" rtl="0">
              <a:lnSpc>
                <a:spcPct val="100000"/>
              </a:lnSpc>
              <a:spcBef>
                <a:spcPts val="0"/>
              </a:spcBef>
              <a:spcAft>
                <a:spcPts val="0"/>
              </a:spcAft>
              <a:buClr>
                <a:schemeClr val="dk1"/>
              </a:buClr>
              <a:buSzPts val="1200"/>
              <a:buFont typeface="Calibri"/>
              <a:buNone/>
            </a:pPr>
            <a:r>
              <a:rPr lang="en-US" sz="1200" u="sng">
                <a:solidFill>
                  <a:schemeClr val="dk1"/>
                </a:solidFill>
                <a:latin typeface="Calibri"/>
                <a:ea typeface="Calibri"/>
                <a:cs typeface="Calibri"/>
                <a:sym typeface="Calibri"/>
              </a:rPr>
              <a:t>Epistemic goals- </a:t>
            </a:r>
            <a:endParaRPr/>
          </a:p>
          <a:p>
            <a:pPr marL="0" lvl="0" indent="0" algn="l" rtl="0">
              <a:lnSpc>
                <a:spcPct val="100000"/>
              </a:lnSpc>
              <a:spcBef>
                <a:spcPts val="0"/>
              </a:spcBef>
              <a:spcAft>
                <a:spcPts val="0"/>
              </a:spcAft>
              <a:buSzPts val="1400"/>
              <a:buNone/>
            </a:pPr>
            <a:r>
              <a:rPr lang="en-US" sz="1200">
                <a:latin typeface="Calibri"/>
                <a:ea typeface="Calibri"/>
                <a:cs typeface="Calibri"/>
                <a:sym typeface="Calibri"/>
              </a:rPr>
              <a:t>- Simulations can be used to test hypotheses.</a:t>
            </a:r>
            <a:endParaRPr/>
          </a:p>
          <a:p>
            <a:pPr marL="0" lvl="0" indent="0" algn="l" rtl="0">
              <a:lnSpc>
                <a:spcPct val="100000"/>
              </a:lnSpc>
              <a:spcBef>
                <a:spcPts val="0"/>
              </a:spcBef>
              <a:spcAft>
                <a:spcPts val="0"/>
              </a:spcAft>
              <a:buSzPts val="1400"/>
              <a:buNone/>
            </a:pPr>
            <a:r>
              <a:rPr lang="en-US" sz="1200">
                <a:latin typeface="Calibri"/>
                <a:ea typeface="Calibri"/>
                <a:cs typeface="Calibri"/>
                <a:sym typeface="Calibri"/>
              </a:rPr>
              <a:t>- Evidence and simulations can be used together to develop and test hypotheses.</a:t>
            </a:r>
            <a:endParaRPr/>
          </a:p>
          <a:p>
            <a:pPr marL="0" lvl="0" indent="0" algn="l" rtl="0">
              <a:lnSpc>
                <a:spcPct val="100000"/>
              </a:lnSpc>
              <a:spcBef>
                <a:spcPts val="0"/>
              </a:spcBef>
              <a:spcAft>
                <a:spcPts val="0"/>
              </a:spcAft>
              <a:buSzPts val="1400"/>
              <a:buNone/>
            </a:pPr>
            <a:r>
              <a:rPr lang="en-US" sz="1200">
                <a:latin typeface="Calibri"/>
                <a:ea typeface="Calibri"/>
                <a:cs typeface="Calibri"/>
                <a:sym typeface="Calibri"/>
              </a:rPr>
              <a:t>- If simulations do not fit the empirical evidence, their assumptions can be changed. </a:t>
            </a:r>
            <a:endParaRPr/>
          </a:p>
          <a:p>
            <a:pPr marL="171450" lvl="0" indent="-171450" algn="l" rtl="0">
              <a:lnSpc>
                <a:spcPct val="100000"/>
              </a:lnSpc>
              <a:spcBef>
                <a:spcPts val="0"/>
              </a:spcBef>
              <a:spcAft>
                <a:spcPts val="0"/>
              </a:spcAft>
              <a:buClr>
                <a:schemeClr val="dk1"/>
              </a:buClr>
              <a:buSzPts val="1200"/>
              <a:buFont typeface="Calibri"/>
              <a:buChar char="-"/>
            </a:pPr>
            <a:r>
              <a:rPr lang="en-US" sz="1200">
                <a:latin typeface="Calibri"/>
                <a:ea typeface="Calibri"/>
                <a:cs typeface="Calibri"/>
                <a:sym typeface="Calibri"/>
              </a:rPr>
              <a:t>Carefully aligning evidence &amp; simulations with models makes models better.</a:t>
            </a:r>
            <a:endParaRPr/>
          </a:p>
          <a:p>
            <a:pPr marL="171450" lvl="0" indent="-171450" algn="l" rtl="0">
              <a:lnSpc>
                <a:spcPct val="100000"/>
              </a:lnSpc>
              <a:spcBef>
                <a:spcPts val="0"/>
              </a:spcBef>
              <a:spcAft>
                <a:spcPts val="0"/>
              </a:spcAft>
              <a:buClr>
                <a:schemeClr val="dk1"/>
              </a:buClr>
              <a:buSzPts val="1200"/>
              <a:buFont typeface="Calibri"/>
              <a:buChar char="-"/>
            </a:pPr>
            <a:r>
              <a:rPr lang="en-US" sz="1200" u="sng">
                <a:latin typeface="Calibri"/>
                <a:ea typeface="Calibri"/>
                <a:cs typeface="Calibri"/>
                <a:sym typeface="Calibri"/>
              </a:rPr>
              <a:t>Materials</a:t>
            </a:r>
            <a:endParaRPr/>
          </a:p>
          <a:p>
            <a:pPr marL="171450" lvl="0" indent="-171450" algn="l" rtl="0">
              <a:lnSpc>
                <a:spcPct val="100000"/>
              </a:lnSpc>
              <a:spcBef>
                <a:spcPts val="0"/>
              </a:spcBef>
              <a:spcAft>
                <a:spcPts val="0"/>
              </a:spcAft>
              <a:buClr>
                <a:schemeClr val="dk1"/>
              </a:buClr>
              <a:buSzPts val="1200"/>
              <a:buFont typeface="Calibri"/>
              <a:buChar char="-"/>
            </a:pPr>
            <a:r>
              <a:rPr lang="en-US" sz="1200" u="none">
                <a:latin typeface="Calibri"/>
                <a:ea typeface="Calibri"/>
                <a:cs typeface="Calibri"/>
                <a:sym typeface="Calibri"/>
              </a:rPr>
              <a:t>Computers- MEME and simulation</a:t>
            </a:r>
            <a:endParaRPr/>
          </a:p>
          <a:p>
            <a:pPr marL="171450" lvl="0" indent="-171450" algn="l" rtl="0">
              <a:lnSpc>
                <a:spcPct val="100000"/>
              </a:lnSpc>
              <a:spcBef>
                <a:spcPts val="0"/>
              </a:spcBef>
              <a:spcAft>
                <a:spcPts val="0"/>
              </a:spcAft>
              <a:buClr>
                <a:schemeClr val="dk1"/>
              </a:buClr>
              <a:buSzPts val="1200"/>
              <a:buFont typeface="Calibri"/>
              <a:buChar char="-"/>
            </a:pPr>
            <a:r>
              <a:rPr lang="en-US" sz="1200" u="none">
                <a:latin typeface="Calibri"/>
                <a:ea typeface="Calibri"/>
                <a:cs typeface="Calibri"/>
                <a:sym typeface="Calibri"/>
              </a:rPr>
              <a:t>Student packet</a:t>
            </a:r>
            <a:endParaRPr sz="1200" u="none">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Calibri"/>
              <a:buNone/>
            </a:pPr>
            <a:endParaRPr/>
          </a:p>
        </p:txBody>
      </p:sp>
      <p:sp>
        <p:nvSpPr>
          <p:cNvPr id="92" name="Google Shape;9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b="1"/>
              <a:t>Instructions-</a:t>
            </a:r>
            <a:endParaRPr/>
          </a:p>
          <a:p>
            <a:pPr marL="0" lvl="0" indent="0" algn="l" rtl="0">
              <a:lnSpc>
                <a:spcPct val="100000"/>
              </a:lnSpc>
              <a:spcBef>
                <a:spcPts val="0"/>
              </a:spcBef>
              <a:spcAft>
                <a:spcPts val="0"/>
              </a:spcAft>
              <a:buClr>
                <a:schemeClr val="dk1"/>
              </a:buClr>
              <a:buSzPts val="1400"/>
              <a:buFont typeface="Calibri"/>
              <a:buNone/>
            </a:pPr>
            <a:r>
              <a:rPr lang="en-US"/>
              <a:t>Give students each a handout, fill out their info and complete the Stop and Think which asks why evidence is important. Don’t discuss here, the discussion opens up on the next slide.</a:t>
            </a:r>
            <a:endParaRPr/>
          </a:p>
        </p:txBody>
      </p:sp>
      <p:sp>
        <p:nvSpPr>
          <p:cNvPr id="99" name="Google Shape;99;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b="1" dirty="0"/>
              <a:t>Instructions 5min Keep this brief, we just want to know what they think at this point</a:t>
            </a:r>
            <a:endParaRPr dirty="0"/>
          </a:p>
          <a:p>
            <a:pPr marL="0" lvl="0" indent="0" algn="l" rtl="0">
              <a:lnSpc>
                <a:spcPct val="100000"/>
              </a:lnSpc>
              <a:spcBef>
                <a:spcPts val="0"/>
              </a:spcBef>
              <a:spcAft>
                <a:spcPts val="0"/>
              </a:spcAft>
              <a:buClr>
                <a:schemeClr val="dk1"/>
              </a:buClr>
              <a:buSzPts val="1400"/>
              <a:buFont typeface="Calibri"/>
              <a:buNone/>
            </a:pPr>
            <a:r>
              <a:rPr lang="en-US" dirty="0"/>
              <a:t>Open up a class discussion on the three questions. You can draw on their answers to the stop &amp; think to launch the discussion. </a:t>
            </a:r>
            <a:endParaRPr dirty="0"/>
          </a:p>
          <a:p>
            <a:pPr marL="0" lvl="0" indent="0" algn="l" rtl="0">
              <a:lnSpc>
                <a:spcPct val="100000"/>
              </a:lnSpc>
              <a:spcBef>
                <a:spcPts val="0"/>
              </a:spcBef>
              <a:spcAft>
                <a:spcPts val="0"/>
              </a:spcAft>
              <a:buClr>
                <a:schemeClr val="dk1"/>
              </a:buClr>
              <a:buSzPts val="1400"/>
              <a:buFont typeface="Calibri"/>
              <a:buNone/>
            </a:pPr>
            <a:endParaRPr dirty="0"/>
          </a:p>
          <a:p>
            <a:pPr marL="0" lvl="0" indent="0" algn="l" rtl="0">
              <a:lnSpc>
                <a:spcPct val="100000"/>
              </a:lnSpc>
              <a:spcBef>
                <a:spcPts val="0"/>
              </a:spcBef>
              <a:spcAft>
                <a:spcPts val="0"/>
              </a:spcAft>
              <a:buClr>
                <a:schemeClr val="dk1"/>
              </a:buClr>
              <a:buSzPts val="1400"/>
              <a:buFont typeface="Calibri"/>
              <a:buNone/>
            </a:pPr>
            <a:r>
              <a:rPr lang="en-US" b="1" dirty="0"/>
              <a:t>Rationale</a:t>
            </a:r>
            <a:endParaRPr b="1" dirty="0"/>
          </a:p>
          <a:p>
            <a:pPr marL="0" lvl="0" indent="0" algn="l" rtl="0">
              <a:lnSpc>
                <a:spcPct val="100000"/>
              </a:lnSpc>
              <a:spcBef>
                <a:spcPts val="0"/>
              </a:spcBef>
              <a:spcAft>
                <a:spcPts val="0"/>
              </a:spcAft>
              <a:buClr>
                <a:schemeClr val="dk1"/>
              </a:buClr>
              <a:buSzPts val="1400"/>
              <a:buFont typeface="Calibri"/>
              <a:buNone/>
            </a:pPr>
            <a:r>
              <a:rPr lang="en-US" dirty="0"/>
              <a:t>The aim of the discussion is to see how students are thinking about evidence. Some questions or ideas to think about are listed below but these are not exactly what students NEED to be thinking at this time. Let them discuss, debate and figure out what they think. There isn’t a right answer.</a:t>
            </a:r>
            <a:endParaRPr dirty="0"/>
          </a:p>
          <a:p>
            <a:pPr marL="0" lvl="0" indent="0" algn="l" rtl="0">
              <a:lnSpc>
                <a:spcPct val="100000"/>
              </a:lnSpc>
              <a:spcBef>
                <a:spcPts val="0"/>
              </a:spcBef>
              <a:spcAft>
                <a:spcPts val="0"/>
              </a:spcAft>
              <a:buClr>
                <a:schemeClr val="dk1"/>
              </a:buClr>
              <a:buSzPts val="1400"/>
              <a:buFont typeface="Calibri"/>
              <a:buNone/>
            </a:pPr>
            <a:endParaRPr dirty="0"/>
          </a:p>
          <a:p>
            <a:pPr marL="0" lvl="0" indent="0" algn="l" rtl="0">
              <a:lnSpc>
                <a:spcPct val="100000"/>
              </a:lnSpc>
              <a:spcBef>
                <a:spcPts val="0"/>
              </a:spcBef>
              <a:spcAft>
                <a:spcPts val="0"/>
              </a:spcAft>
              <a:buClr>
                <a:schemeClr val="dk1"/>
              </a:buClr>
              <a:buSzPts val="1400"/>
              <a:buFont typeface="Calibri"/>
              <a:buNone/>
            </a:pPr>
            <a:r>
              <a:rPr lang="en-US" b="1" dirty="0"/>
              <a:t>Things to consider-</a:t>
            </a:r>
            <a:endParaRPr b="1" dirty="0"/>
          </a:p>
          <a:p>
            <a:pPr marL="0" lvl="0" indent="0" algn="l" rtl="0">
              <a:lnSpc>
                <a:spcPct val="100000"/>
              </a:lnSpc>
              <a:spcBef>
                <a:spcPts val="0"/>
              </a:spcBef>
              <a:spcAft>
                <a:spcPts val="0"/>
              </a:spcAft>
              <a:buClr>
                <a:schemeClr val="dk1"/>
              </a:buClr>
              <a:buSzPts val="1400"/>
              <a:buFont typeface="Calibri"/>
              <a:buNone/>
            </a:pPr>
            <a:r>
              <a:rPr lang="en-US" dirty="0"/>
              <a:t>1. Do they see evidence as something important and useful? Can evidence inform our decisions? </a:t>
            </a:r>
            <a:endParaRPr dirty="0"/>
          </a:p>
          <a:p>
            <a:pPr marL="0" lvl="0" indent="0" algn="l" rtl="0">
              <a:lnSpc>
                <a:spcPct val="100000"/>
              </a:lnSpc>
              <a:spcBef>
                <a:spcPts val="0"/>
              </a:spcBef>
              <a:spcAft>
                <a:spcPts val="0"/>
              </a:spcAft>
              <a:buClr>
                <a:schemeClr val="dk1"/>
              </a:buClr>
              <a:buSzPts val="1400"/>
              <a:buFont typeface="Calibri"/>
              <a:buNone/>
            </a:pPr>
            <a:r>
              <a:rPr lang="en-US" dirty="0"/>
              <a:t>2. Evidence helps us by giving us information or facts that we can use to tell that’s going on in the pond/what is happening in a phenomena. Evidence tells us what to believe or what is true.</a:t>
            </a:r>
            <a:endParaRPr dirty="0"/>
          </a:p>
          <a:p>
            <a:pPr marL="0" lvl="0" indent="0" algn="l" rtl="0">
              <a:lnSpc>
                <a:spcPct val="100000"/>
              </a:lnSpc>
              <a:spcBef>
                <a:spcPts val="0"/>
              </a:spcBef>
              <a:spcAft>
                <a:spcPts val="0"/>
              </a:spcAft>
              <a:buClr>
                <a:schemeClr val="dk1"/>
              </a:buClr>
              <a:buSzPts val="1400"/>
              <a:buFont typeface="Calibri"/>
              <a:buNone/>
            </a:pPr>
            <a:r>
              <a:rPr lang="en-US" dirty="0"/>
              <a:t>3. The debate here will be about whether we need to change a model (this will happen in this curriculum). Another way this could go is that the evidence might be wrong but this is beyond the scope of what we want them to think. If they do discuss this, just let them go with it, there isn’t a right or a wrong or a need to shy away from it. We would like them to think that they need to change their model but lets wait for one of the kids to say it.</a:t>
            </a:r>
            <a:endParaRPr dirty="0"/>
          </a:p>
          <a:p>
            <a:pPr marL="0" lvl="0" indent="0" algn="l" rtl="0">
              <a:lnSpc>
                <a:spcPct val="100000"/>
              </a:lnSpc>
              <a:spcBef>
                <a:spcPts val="0"/>
              </a:spcBef>
              <a:spcAft>
                <a:spcPts val="0"/>
              </a:spcAft>
              <a:buClr>
                <a:schemeClr val="dk1"/>
              </a:buClr>
              <a:buSzPts val="1400"/>
              <a:buFont typeface="Calibri"/>
              <a:buNone/>
            </a:pPr>
            <a:endParaRPr dirty="0"/>
          </a:p>
          <a:p>
            <a:pPr marL="0" lvl="0" indent="0" algn="l" rtl="0">
              <a:lnSpc>
                <a:spcPct val="100000"/>
              </a:lnSpc>
              <a:spcBef>
                <a:spcPts val="0"/>
              </a:spcBef>
              <a:spcAft>
                <a:spcPts val="0"/>
              </a:spcAft>
              <a:buClr>
                <a:schemeClr val="dk1"/>
              </a:buClr>
              <a:buSzPts val="1400"/>
              <a:buFont typeface="Calibri"/>
              <a:buNone/>
            </a:pPr>
            <a:r>
              <a:rPr lang="en-US" dirty="0"/>
              <a:t>Later, students will learn how to link evidence to their model so this step will help them to understand why they need to do that.</a:t>
            </a:r>
            <a:endParaRPr dirty="0"/>
          </a:p>
        </p:txBody>
      </p:sp>
      <p:sp>
        <p:nvSpPr>
          <p:cNvPr id="108" name="Google Shape;10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b="1"/>
              <a:t>Instruction</a:t>
            </a:r>
            <a:endParaRPr/>
          </a:p>
          <a:p>
            <a:pPr marL="0" lvl="0" indent="0" algn="l" rtl="0">
              <a:lnSpc>
                <a:spcPct val="100000"/>
              </a:lnSpc>
              <a:spcBef>
                <a:spcPts val="0"/>
              </a:spcBef>
              <a:spcAft>
                <a:spcPts val="0"/>
              </a:spcAft>
              <a:buClr>
                <a:schemeClr val="dk1"/>
              </a:buClr>
              <a:buSzPts val="1400"/>
              <a:buFont typeface="Calibri"/>
              <a:buNone/>
            </a:pPr>
            <a:r>
              <a:rPr lang="en-US"/>
              <a:t>Explain that we need to update our models based on the evidence we studied yesterday. Briefly ask students to turn and talk about what evidence we want to include on MEME and what else they might want to included. Have students share ideas. Again, there isn’t a right or wrong answer. Let students question and debate with each other. It’s a great opportunity for them to test out their ideas. </a:t>
            </a:r>
            <a:endParaRPr/>
          </a:p>
          <a:p>
            <a:pPr marL="0" lvl="0" indent="0" algn="l" rtl="0">
              <a:lnSpc>
                <a:spcPct val="100000"/>
              </a:lnSpc>
              <a:spcBef>
                <a:spcPts val="0"/>
              </a:spcBef>
              <a:spcAft>
                <a:spcPts val="0"/>
              </a:spcAft>
              <a:buClr>
                <a:schemeClr val="dk1"/>
              </a:buClr>
              <a:buSzPts val="1400"/>
              <a:buFont typeface="Calibri"/>
              <a:buNone/>
            </a:pPr>
            <a:endParaRPr/>
          </a:p>
          <a:p>
            <a:pPr marL="0" lvl="0" indent="0" algn="l" rtl="0">
              <a:lnSpc>
                <a:spcPct val="100000"/>
              </a:lnSpc>
              <a:spcBef>
                <a:spcPts val="0"/>
              </a:spcBef>
              <a:spcAft>
                <a:spcPts val="0"/>
              </a:spcAft>
              <a:buClr>
                <a:schemeClr val="dk1"/>
              </a:buClr>
              <a:buSzPts val="1400"/>
              <a:buFont typeface="Calibri"/>
              <a:buNone/>
            </a:pPr>
            <a:r>
              <a:rPr lang="en-US"/>
              <a:t>Since studying the evidence, we have learned that decomposers multiply and that they use up the dissolved air. We want to add these components and mechanisms to the model. They might also want to add things that were missing, such as the word microscopic, if they feel it was important. This was just an example, we can see what they come up with. Now we have learned that decomposers use up the dissolved air, and that more decomposers mean that more air gets used. </a:t>
            </a:r>
            <a:endParaRPr/>
          </a:p>
          <a:p>
            <a:pPr marL="0" lvl="0" indent="0" algn="l" rtl="0">
              <a:lnSpc>
                <a:spcPct val="100000"/>
              </a:lnSpc>
              <a:spcBef>
                <a:spcPts val="0"/>
              </a:spcBef>
              <a:spcAft>
                <a:spcPts val="0"/>
              </a:spcAft>
              <a:buClr>
                <a:schemeClr val="dk1"/>
              </a:buClr>
              <a:buSzPts val="1400"/>
              <a:buFont typeface="Calibri"/>
              <a:buNone/>
            </a:pPr>
            <a:endParaRPr/>
          </a:p>
          <a:p>
            <a:pPr marL="0" lvl="0" indent="0" algn="l" rtl="0">
              <a:lnSpc>
                <a:spcPct val="100000"/>
              </a:lnSpc>
              <a:spcBef>
                <a:spcPts val="0"/>
              </a:spcBef>
              <a:spcAft>
                <a:spcPts val="0"/>
              </a:spcAft>
              <a:buClr>
                <a:schemeClr val="dk1"/>
              </a:buClr>
              <a:buSzPts val="1400"/>
              <a:buFont typeface="Calibri"/>
              <a:buNone/>
            </a:pPr>
            <a:r>
              <a:rPr lang="en-US" b="1"/>
              <a:t>Materials</a:t>
            </a:r>
            <a:endParaRPr/>
          </a:p>
          <a:p>
            <a:pPr marL="0" lvl="0" indent="0" algn="l" rtl="0">
              <a:lnSpc>
                <a:spcPct val="100000"/>
              </a:lnSpc>
              <a:spcBef>
                <a:spcPts val="0"/>
              </a:spcBef>
              <a:spcAft>
                <a:spcPts val="0"/>
              </a:spcAft>
              <a:buClr>
                <a:schemeClr val="dk1"/>
              </a:buClr>
              <a:buSzPts val="1400"/>
              <a:buFont typeface="Calibri"/>
              <a:buNone/>
            </a:pPr>
            <a:r>
              <a:rPr lang="en-US" b="0"/>
              <a:t>Hand out computers. Have class consensus model visible on show to remind students of what we previously constructed. </a:t>
            </a:r>
            <a:endParaRPr/>
          </a:p>
        </p:txBody>
      </p:sp>
      <p:sp>
        <p:nvSpPr>
          <p:cNvPr id="118" name="Google Shape;118;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6be0d93269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g6be0d93269_1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a:p>
            <a:pPr marL="0" marR="0" lvl="0" indent="0" algn="l" rtl="0">
              <a:lnSpc>
                <a:spcPct val="100000"/>
              </a:lnSpc>
              <a:spcBef>
                <a:spcPts val="0"/>
              </a:spcBef>
              <a:spcAft>
                <a:spcPts val="0"/>
              </a:spcAft>
              <a:buClr>
                <a:schemeClr val="dk1"/>
              </a:buClr>
              <a:buSzPts val="1400"/>
              <a:buFont typeface="Calibri"/>
              <a:buNone/>
            </a:pPr>
            <a:r>
              <a:rPr lang="en-US" b="1"/>
              <a:t>Instruction</a:t>
            </a:r>
            <a:endParaRPr/>
          </a:p>
          <a:p>
            <a:pPr marL="0" lvl="0" indent="0" algn="l" rtl="0">
              <a:lnSpc>
                <a:spcPct val="100000"/>
              </a:lnSpc>
              <a:spcBef>
                <a:spcPts val="0"/>
              </a:spcBef>
              <a:spcAft>
                <a:spcPts val="0"/>
              </a:spcAft>
              <a:buClr>
                <a:schemeClr val="dk1"/>
              </a:buClr>
              <a:buSzPts val="1400"/>
              <a:buFont typeface="Calibri"/>
              <a:buNone/>
            </a:pPr>
            <a:r>
              <a:rPr lang="en-US"/>
              <a:t>Tell students to individually answer the prompt. We are expecting responses such as: it strengthens the model, shows where we get the info from, allows us to see the info if we need to check a fact, makes facts stronger etc. </a:t>
            </a:r>
            <a:endParaRPr/>
          </a:p>
          <a:p>
            <a:pPr marL="0" lvl="0" indent="0" algn="l" rtl="0">
              <a:lnSpc>
                <a:spcPct val="100000"/>
              </a:lnSpc>
              <a:spcBef>
                <a:spcPts val="0"/>
              </a:spcBef>
              <a:spcAft>
                <a:spcPts val="0"/>
              </a:spcAft>
              <a:buClr>
                <a:schemeClr val="dk1"/>
              </a:buClr>
              <a:buSzPts val="1400"/>
              <a:buFont typeface="Calibri"/>
              <a:buNone/>
            </a:pPr>
            <a:r>
              <a:rPr lang="en-US"/>
              <a:t>Please don’t guide them in any way, accept all answers.</a:t>
            </a:r>
            <a:endParaRPr/>
          </a:p>
        </p:txBody>
      </p:sp>
      <p:sp>
        <p:nvSpPr>
          <p:cNvPr id="206" name="Google Shape;206;g6be0d93269_1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dirty="0"/>
              <a:t>Instructions</a:t>
            </a:r>
            <a:endParaRPr dirty="0"/>
          </a:p>
          <a:p>
            <a:pPr marL="0" lvl="0" indent="0" algn="l" rtl="0">
              <a:lnSpc>
                <a:spcPct val="100000"/>
              </a:lnSpc>
              <a:spcBef>
                <a:spcPts val="0"/>
              </a:spcBef>
              <a:spcAft>
                <a:spcPts val="0"/>
              </a:spcAft>
              <a:buSzPts val="1400"/>
              <a:buNone/>
            </a:pPr>
            <a:r>
              <a:rPr lang="en-US" dirty="0"/>
              <a:t>IF THERE IS TIME: Have a class discussion about whether seeing decomposers in the simulation means that there must be decomposers in the pond.</a:t>
            </a:r>
          </a:p>
        </p:txBody>
      </p:sp>
      <p:sp>
        <p:nvSpPr>
          <p:cNvPr id="272" name="Google Shape;272;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extLst>
      <p:ext uri="{BB962C8B-B14F-4D97-AF65-F5344CB8AC3E}">
        <p14:creationId xmlns:p14="http://schemas.microsoft.com/office/powerpoint/2010/main" val="785407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 name="Google Shape;287;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r>
              <a:rPr lang="en-US" b="1"/>
              <a:t>Instruction</a:t>
            </a:r>
            <a:endParaRPr/>
          </a:p>
          <a:p>
            <a:pPr marL="0" marR="0" lvl="0" indent="0" algn="l" rtl="0">
              <a:lnSpc>
                <a:spcPct val="100000"/>
              </a:lnSpc>
              <a:spcBef>
                <a:spcPts val="0"/>
              </a:spcBef>
              <a:spcAft>
                <a:spcPts val="0"/>
              </a:spcAft>
              <a:buClr>
                <a:schemeClr val="dk1"/>
              </a:buClr>
              <a:buSzPts val="1400"/>
              <a:buFont typeface="Calibri"/>
              <a:buNone/>
            </a:pPr>
            <a:endParaRPr b="1"/>
          </a:p>
          <a:p>
            <a:pPr marL="0" marR="0" lvl="0" indent="0" algn="l" rtl="0">
              <a:lnSpc>
                <a:spcPct val="100000"/>
              </a:lnSpc>
              <a:spcBef>
                <a:spcPts val="0"/>
              </a:spcBef>
              <a:spcAft>
                <a:spcPts val="0"/>
              </a:spcAft>
              <a:buClr>
                <a:schemeClr val="dk1"/>
              </a:buClr>
              <a:buSzPts val="1400"/>
              <a:buFont typeface="Calibri"/>
              <a:buNone/>
            </a:pPr>
            <a:r>
              <a:rPr lang="en-US" b="0"/>
              <a:t>Students will answer the Before You Go on the last page of the packet. This is an exploratory question, to see what they know about how simulations are created and what they represent. Some students might say the tsims do represent what happens and leave it at that. Other students might say they know because the sim was created to show a concept. Others might say we don’t know because it was created by someone. All answers are acceptable. </a:t>
            </a:r>
            <a:endParaRPr/>
          </a:p>
          <a:p>
            <a:pPr marL="0" marR="0" lvl="0" indent="0" algn="l" rtl="0">
              <a:lnSpc>
                <a:spcPct val="100000"/>
              </a:lnSpc>
              <a:spcBef>
                <a:spcPts val="0"/>
              </a:spcBef>
              <a:spcAft>
                <a:spcPts val="0"/>
              </a:spcAft>
              <a:buClr>
                <a:schemeClr val="dk1"/>
              </a:buClr>
              <a:buSzPts val="1400"/>
              <a:buFont typeface="Calibri"/>
              <a:buNone/>
            </a:pPr>
            <a:endParaRPr b="0"/>
          </a:p>
          <a:p>
            <a:pPr marL="0" marR="0" lvl="0" indent="0" algn="l" rtl="0">
              <a:lnSpc>
                <a:spcPct val="100000"/>
              </a:lnSpc>
              <a:spcBef>
                <a:spcPts val="0"/>
              </a:spcBef>
              <a:spcAft>
                <a:spcPts val="0"/>
              </a:spcAft>
              <a:buClr>
                <a:schemeClr val="dk1"/>
              </a:buClr>
              <a:buSzPts val="1400"/>
              <a:buFont typeface="Calibri"/>
              <a:buNone/>
            </a:pPr>
            <a:r>
              <a:rPr lang="en-US" u="none"/>
              <a:t>Collect packets at end of the lesson.</a:t>
            </a:r>
            <a:endParaRPr u="none"/>
          </a:p>
          <a:p>
            <a:pPr marL="0" marR="0" lvl="0" indent="0" algn="l" rtl="0">
              <a:lnSpc>
                <a:spcPct val="100000"/>
              </a:lnSpc>
              <a:spcBef>
                <a:spcPts val="0"/>
              </a:spcBef>
              <a:spcAft>
                <a:spcPts val="0"/>
              </a:spcAft>
              <a:buClr>
                <a:schemeClr val="dk1"/>
              </a:buClr>
              <a:buSzPts val="1400"/>
              <a:buFont typeface="Calibri"/>
              <a:buNone/>
            </a:pPr>
            <a:endParaRPr b="0"/>
          </a:p>
        </p:txBody>
      </p:sp>
      <p:sp>
        <p:nvSpPr>
          <p:cNvPr id="288" name="Google Shape;288;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 name="Google Shape;127;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b="1"/>
              <a:t>Instruction</a:t>
            </a:r>
            <a:endParaRPr/>
          </a:p>
          <a:p>
            <a:pPr marL="0" lvl="0" indent="0" algn="l" rtl="0">
              <a:lnSpc>
                <a:spcPct val="100000"/>
              </a:lnSpc>
              <a:spcBef>
                <a:spcPts val="0"/>
              </a:spcBef>
              <a:spcAft>
                <a:spcPts val="0"/>
              </a:spcAft>
              <a:buClr>
                <a:schemeClr val="dk1"/>
              </a:buClr>
              <a:buSzPts val="1400"/>
              <a:buFont typeface="Calibri"/>
              <a:buNone/>
            </a:pPr>
            <a:r>
              <a:rPr lang="en-US" b="0"/>
              <a:t>Remind students how to add a component by clicking on the purple button and typing the name of the component. Here would be a good time to talk about describing components. For example, for decomposers they can add microscopic here as a detail.</a:t>
            </a:r>
            <a:endParaRPr b="0"/>
          </a:p>
        </p:txBody>
      </p:sp>
      <p:sp>
        <p:nvSpPr>
          <p:cNvPr id="128" name="Google Shape;128;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1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8" name="Google Shape;18;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7"/>
        <p:cNvGrpSpPr/>
        <p:nvPr/>
      </p:nvGrpSpPr>
      <p:grpSpPr>
        <a:xfrm>
          <a:off x="0" y="0"/>
          <a:ext cx="0" cy="0"/>
          <a:chOff x="0" y="0"/>
          <a:chExt cx="0" cy="0"/>
        </a:xfrm>
      </p:grpSpPr>
      <p:sp>
        <p:nvSpPr>
          <p:cNvPr id="28" name="Google Shape;28;p1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0" name="Google Shape;30;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2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5"/>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2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g7a7beb8fd0_0_0"/>
          <p:cNvSpPr txBox="1"/>
          <p:nvPr/>
        </p:nvSpPr>
        <p:spPr>
          <a:xfrm>
            <a:off x="857250" y="403100"/>
            <a:ext cx="10554000" cy="625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2400" u="sng" dirty="0">
                <a:solidFill>
                  <a:schemeClr val="dk1"/>
                </a:solidFill>
                <a:latin typeface="Calibri"/>
                <a:ea typeface="Calibri"/>
                <a:cs typeface="Calibri"/>
                <a:sym typeface="Calibri"/>
              </a:rPr>
              <a:t>Lesson Overview</a:t>
            </a:r>
            <a:endParaRPr sz="2400" u="sng"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2400" dirty="0">
              <a:solidFill>
                <a:schemeClr val="dk1"/>
              </a:solidFill>
              <a:latin typeface="Calibri"/>
              <a:ea typeface="Calibri"/>
              <a:cs typeface="Calibri"/>
              <a:sym typeface="Calibri"/>
            </a:endParaRPr>
          </a:p>
          <a:p>
            <a:pPr marL="457200" lvl="0" indent="-381000" algn="l" rtl="0">
              <a:spcBef>
                <a:spcPts val="0"/>
              </a:spcBef>
              <a:spcAft>
                <a:spcPts val="0"/>
              </a:spcAft>
              <a:buClr>
                <a:schemeClr val="dk1"/>
              </a:buClr>
              <a:buSzPts val="2400"/>
              <a:buFont typeface="Calibri"/>
              <a:buAutoNum type="arabicPeriod"/>
            </a:pPr>
            <a:r>
              <a:rPr lang="en-US" sz="2400" dirty="0">
                <a:solidFill>
                  <a:schemeClr val="dk1"/>
                </a:solidFill>
                <a:latin typeface="Calibri"/>
                <a:ea typeface="Calibri"/>
                <a:cs typeface="Calibri"/>
                <a:sym typeface="Calibri"/>
              </a:rPr>
              <a:t>Stop and think- 2 min </a:t>
            </a:r>
          </a:p>
          <a:p>
            <a:pPr marL="457200" lvl="0" indent="-381000" algn="l" rtl="0">
              <a:spcBef>
                <a:spcPts val="0"/>
              </a:spcBef>
              <a:spcAft>
                <a:spcPts val="0"/>
              </a:spcAft>
              <a:buClr>
                <a:schemeClr val="dk1"/>
              </a:buClr>
              <a:buSzPts val="2400"/>
              <a:buFont typeface="Calibri"/>
              <a:buAutoNum type="arabicPeriod"/>
            </a:pPr>
            <a:r>
              <a:rPr lang="en-US" sz="2400" dirty="0">
                <a:solidFill>
                  <a:schemeClr val="dk1"/>
                </a:solidFill>
                <a:latin typeface="Calibri"/>
                <a:ea typeface="Calibri"/>
                <a:cs typeface="Calibri"/>
                <a:sym typeface="Calibri"/>
              </a:rPr>
              <a:t>Evidence discussion (discussion of Stop &amp; Think)- 5 min --discuss why evidence is important, how it helps us learn and what to do if evidence contradicts model. </a:t>
            </a:r>
          </a:p>
          <a:p>
            <a:pPr marL="457200" lvl="0" indent="-381000" algn="l" rtl="0">
              <a:spcBef>
                <a:spcPts val="0"/>
              </a:spcBef>
              <a:spcAft>
                <a:spcPts val="0"/>
              </a:spcAft>
              <a:buClr>
                <a:schemeClr val="dk1"/>
              </a:buClr>
              <a:buSzPts val="2400"/>
              <a:buFont typeface="Calibri"/>
              <a:buAutoNum type="arabicPeriod"/>
            </a:pPr>
            <a:r>
              <a:rPr lang="en-US" sz="2400" dirty="0">
                <a:solidFill>
                  <a:schemeClr val="dk1"/>
                </a:solidFill>
                <a:latin typeface="Calibri"/>
                <a:ea typeface="Calibri"/>
                <a:cs typeface="Calibri"/>
                <a:sym typeface="Calibri"/>
              </a:rPr>
              <a:t>Update model on MEME  and link to evidence- 15min.</a:t>
            </a:r>
            <a:endParaRPr sz="2400" dirty="0">
              <a:solidFill>
                <a:schemeClr val="dk1"/>
              </a:solidFill>
              <a:latin typeface="Calibri"/>
              <a:ea typeface="Calibri"/>
              <a:cs typeface="Calibri"/>
              <a:sym typeface="Calibri"/>
            </a:endParaRPr>
          </a:p>
          <a:p>
            <a:pPr marL="457200" lvl="0" indent="-381000" algn="l" rtl="0">
              <a:spcBef>
                <a:spcPts val="0"/>
              </a:spcBef>
              <a:spcAft>
                <a:spcPts val="0"/>
              </a:spcAft>
              <a:buClr>
                <a:schemeClr val="dk1"/>
              </a:buClr>
              <a:buSzPts val="2400"/>
              <a:buFont typeface="Calibri"/>
              <a:buAutoNum type="arabicPeriod"/>
            </a:pPr>
            <a:r>
              <a:rPr lang="en-US" sz="2400" dirty="0">
                <a:solidFill>
                  <a:schemeClr val="dk1"/>
                </a:solidFill>
                <a:latin typeface="Calibri"/>
                <a:ea typeface="Calibri"/>
                <a:cs typeface="Calibri"/>
                <a:sym typeface="Calibri"/>
              </a:rPr>
              <a:t>Evidence discussion- 5min if there are decomposers in the simulation does this mean there are decomposers in the pond</a:t>
            </a:r>
            <a:endParaRPr sz="2400" dirty="0">
              <a:solidFill>
                <a:schemeClr val="dk1"/>
              </a:solidFill>
              <a:latin typeface="Calibri"/>
              <a:ea typeface="Calibri"/>
              <a:cs typeface="Calibri"/>
              <a:sym typeface="Calibri"/>
            </a:endParaRPr>
          </a:p>
          <a:p>
            <a:pPr marL="457200" lvl="0" indent="-381000" algn="l" rtl="0">
              <a:spcBef>
                <a:spcPts val="0"/>
              </a:spcBef>
              <a:spcAft>
                <a:spcPts val="0"/>
              </a:spcAft>
              <a:buClr>
                <a:schemeClr val="dk1"/>
              </a:buClr>
              <a:buSzPts val="2400"/>
              <a:buFont typeface="Calibri"/>
              <a:buAutoNum type="arabicPeriod"/>
            </a:pPr>
            <a:r>
              <a:rPr lang="en-US" sz="2400" dirty="0">
                <a:solidFill>
                  <a:schemeClr val="dk1"/>
                </a:solidFill>
                <a:latin typeface="Calibri"/>
                <a:ea typeface="Calibri"/>
                <a:cs typeface="Calibri"/>
                <a:sym typeface="Calibri"/>
              </a:rPr>
              <a:t>Before you go- 3 mins.</a:t>
            </a:r>
            <a:endParaRPr sz="2400" dirty="0">
              <a:solidFill>
                <a:schemeClr val="dk1"/>
              </a:solidFill>
              <a:latin typeface="Calibri"/>
              <a:ea typeface="Calibri"/>
              <a:cs typeface="Calibri"/>
              <a:sym typeface="Calibri"/>
            </a:endParaRPr>
          </a:p>
          <a:p>
            <a:pPr marL="457200" lvl="0" indent="0" algn="l" rtl="0">
              <a:spcBef>
                <a:spcPts val="0"/>
              </a:spcBef>
              <a:spcAft>
                <a:spcPts val="0"/>
              </a:spcAft>
              <a:buNone/>
            </a:pPr>
            <a:r>
              <a:rPr lang="en-US" sz="2400" dirty="0">
                <a:solidFill>
                  <a:schemeClr val="dk1"/>
                </a:solidFill>
                <a:latin typeface="Calibri"/>
                <a:ea typeface="Calibri"/>
                <a:cs typeface="Calibri"/>
                <a:sym typeface="Calibri"/>
              </a:rPr>
              <a:t>Total time- 30 mins</a:t>
            </a:r>
            <a:endParaRPr sz="2400" dirty="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5"/>
          <p:cNvSpPr txBox="1"/>
          <p:nvPr/>
        </p:nvSpPr>
        <p:spPr>
          <a:xfrm>
            <a:off x="3636301" y="325755"/>
            <a:ext cx="70317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r>
              <a:rPr lang="en-US" sz="4400" b="1" i="0" u="none" strike="noStrike" cap="none">
                <a:solidFill>
                  <a:schemeClr val="dk2"/>
                </a:solidFill>
                <a:latin typeface="Calibri"/>
                <a:ea typeface="Calibri"/>
                <a:cs typeface="Calibri"/>
                <a:sym typeface="Calibri"/>
              </a:rPr>
              <a:t>MEME: Review</a:t>
            </a:r>
            <a:endParaRPr sz="4400" b="0" i="0" u="none" strike="noStrike" cap="none">
              <a:solidFill>
                <a:srgbClr val="FF0000"/>
              </a:solidFill>
              <a:latin typeface="Stardos Stencil"/>
              <a:ea typeface="Stardos Stencil"/>
              <a:cs typeface="Stardos Stencil"/>
              <a:sym typeface="Stardos Stencil"/>
            </a:endParaRPr>
          </a:p>
        </p:txBody>
      </p:sp>
      <p:sp>
        <p:nvSpPr>
          <p:cNvPr id="131" name="Google Shape;131;p5"/>
          <p:cNvSpPr txBox="1"/>
          <p:nvPr/>
        </p:nvSpPr>
        <p:spPr>
          <a:xfrm>
            <a:off x="1740001" y="1215609"/>
            <a:ext cx="8470800" cy="2862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000000"/>
                </a:solidFill>
                <a:latin typeface="Arial"/>
                <a:ea typeface="Arial"/>
                <a:cs typeface="Arial"/>
                <a:sym typeface="Arial"/>
              </a:rPr>
              <a:t>To add a component click on the purple + button:</a:t>
            </a:r>
            <a:endParaRPr sz="3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000000"/>
                </a:solidFill>
                <a:latin typeface="Arial"/>
                <a:ea typeface="Arial"/>
                <a:cs typeface="Arial"/>
                <a:sym typeface="Arial"/>
              </a:rPr>
              <a:t>Type the name of component and click create:</a:t>
            </a:r>
            <a:endParaRPr sz="3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32" name="Google Shape;132;p5"/>
          <p:cNvSpPr txBox="1">
            <a:spLocks noGrp="1"/>
          </p:cNvSpPr>
          <p:nvPr>
            <p:ph type="sldNum" idx="12"/>
          </p:nvPr>
        </p:nvSpPr>
        <p:spPr>
          <a:xfrm>
            <a:off x="8077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pic>
        <p:nvPicPr>
          <p:cNvPr id="133" name="Google Shape;133;p5"/>
          <p:cNvPicPr preferRelativeResize="0"/>
          <p:nvPr/>
        </p:nvPicPr>
        <p:blipFill rotWithShape="1">
          <a:blip r:embed="rId3">
            <a:alphaModFix/>
          </a:blip>
          <a:srcRect/>
          <a:stretch/>
        </p:blipFill>
        <p:spPr>
          <a:xfrm>
            <a:off x="1524001" y="0"/>
            <a:ext cx="1863751" cy="1103900"/>
          </a:xfrm>
          <a:prstGeom prst="rect">
            <a:avLst/>
          </a:prstGeom>
          <a:noFill/>
          <a:ln w="57150" cap="flat" cmpd="sng">
            <a:solidFill>
              <a:srgbClr val="B2A0C7"/>
            </a:solidFill>
            <a:prstDash val="solid"/>
            <a:round/>
            <a:headEnd type="none" w="sm" len="sm"/>
            <a:tailEnd type="none" w="sm" len="sm"/>
          </a:ln>
        </p:spPr>
      </p:pic>
      <p:pic>
        <p:nvPicPr>
          <p:cNvPr id="134" name="Google Shape;134;p5"/>
          <p:cNvPicPr preferRelativeResize="0"/>
          <p:nvPr/>
        </p:nvPicPr>
        <p:blipFill rotWithShape="1">
          <a:blip r:embed="rId4">
            <a:alphaModFix/>
          </a:blip>
          <a:srcRect/>
          <a:stretch/>
        </p:blipFill>
        <p:spPr>
          <a:xfrm>
            <a:off x="3860424" y="1847827"/>
            <a:ext cx="4028222" cy="2230075"/>
          </a:xfrm>
          <a:prstGeom prst="rect">
            <a:avLst/>
          </a:prstGeom>
          <a:noFill/>
          <a:ln>
            <a:noFill/>
          </a:ln>
        </p:spPr>
      </p:pic>
      <p:pic>
        <p:nvPicPr>
          <p:cNvPr id="135" name="Google Shape;135;p5"/>
          <p:cNvPicPr preferRelativeResize="0"/>
          <p:nvPr/>
        </p:nvPicPr>
        <p:blipFill rotWithShape="1">
          <a:blip r:embed="rId5">
            <a:alphaModFix/>
          </a:blip>
          <a:srcRect/>
          <a:stretch/>
        </p:blipFill>
        <p:spPr>
          <a:xfrm>
            <a:off x="3991313" y="4608828"/>
            <a:ext cx="3766450" cy="1916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6"/>
          <p:cNvSpPr txBox="1"/>
          <p:nvPr/>
        </p:nvSpPr>
        <p:spPr>
          <a:xfrm>
            <a:off x="3636301" y="325755"/>
            <a:ext cx="70317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r>
              <a:rPr lang="en-US" sz="4400" b="1" i="0" u="none" strike="noStrike" cap="none">
                <a:solidFill>
                  <a:schemeClr val="dk2"/>
                </a:solidFill>
                <a:latin typeface="Calibri"/>
                <a:ea typeface="Calibri"/>
                <a:cs typeface="Calibri"/>
                <a:sym typeface="Calibri"/>
              </a:rPr>
              <a:t>MEME: Review</a:t>
            </a:r>
            <a:endParaRPr sz="4400" b="0" i="0" u="none" strike="noStrike" cap="none">
              <a:solidFill>
                <a:srgbClr val="FF0000"/>
              </a:solidFill>
              <a:latin typeface="Stardos Stencil"/>
              <a:ea typeface="Stardos Stencil"/>
              <a:cs typeface="Stardos Stencil"/>
              <a:sym typeface="Stardos Stencil"/>
            </a:endParaRPr>
          </a:p>
        </p:txBody>
      </p:sp>
      <p:sp>
        <p:nvSpPr>
          <p:cNvPr id="142" name="Google Shape;142;p6"/>
          <p:cNvSpPr txBox="1"/>
          <p:nvPr/>
        </p:nvSpPr>
        <p:spPr>
          <a:xfrm>
            <a:off x="1740000" y="1215600"/>
            <a:ext cx="8928000" cy="2862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000000"/>
                </a:solidFill>
                <a:latin typeface="Arial"/>
                <a:ea typeface="Arial"/>
                <a:cs typeface="Arial"/>
                <a:sym typeface="Arial"/>
              </a:rPr>
              <a:t>To add a mechanism click on the orange + button:</a:t>
            </a:r>
            <a:endParaRPr sz="3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000000"/>
                </a:solidFill>
                <a:latin typeface="Arial"/>
                <a:ea typeface="Arial"/>
                <a:cs typeface="Arial"/>
                <a:sym typeface="Arial"/>
              </a:rPr>
              <a:t>Then select target (where mechanism going from and to) and label the mechanism.</a:t>
            </a:r>
            <a:endParaRPr sz="3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43" name="Google Shape;143;p6"/>
          <p:cNvSpPr txBox="1">
            <a:spLocks noGrp="1"/>
          </p:cNvSpPr>
          <p:nvPr>
            <p:ph type="sldNum" idx="12"/>
          </p:nvPr>
        </p:nvSpPr>
        <p:spPr>
          <a:xfrm>
            <a:off x="8077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sp>
        <p:nvSpPr>
          <p:cNvPr id="144" name="Google Shape;144;p6"/>
          <p:cNvSpPr/>
          <p:nvPr/>
        </p:nvSpPr>
        <p:spPr>
          <a:xfrm>
            <a:off x="2493775" y="2248925"/>
            <a:ext cx="1863600" cy="5532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6"/>
          <p:cNvSpPr/>
          <p:nvPr/>
        </p:nvSpPr>
        <p:spPr>
          <a:xfrm>
            <a:off x="3907650" y="5661700"/>
            <a:ext cx="1863600" cy="5532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6" name="Google Shape;146;p6"/>
          <p:cNvPicPr preferRelativeResize="0"/>
          <p:nvPr/>
        </p:nvPicPr>
        <p:blipFill rotWithShape="1">
          <a:blip r:embed="rId3">
            <a:alphaModFix/>
          </a:blip>
          <a:srcRect/>
          <a:stretch/>
        </p:blipFill>
        <p:spPr>
          <a:xfrm>
            <a:off x="1524001" y="0"/>
            <a:ext cx="1863751" cy="1103900"/>
          </a:xfrm>
          <a:prstGeom prst="rect">
            <a:avLst/>
          </a:prstGeom>
          <a:noFill/>
          <a:ln w="57150" cap="flat" cmpd="sng">
            <a:solidFill>
              <a:srgbClr val="B2A0C7"/>
            </a:solidFill>
            <a:prstDash val="solid"/>
            <a:round/>
            <a:headEnd type="none" w="sm" len="sm"/>
            <a:tailEnd type="none" w="sm" len="sm"/>
          </a:ln>
        </p:spPr>
      </p:pic>
      <p:pic>
        <p:nvPicPr>
          <p:cNvPr id="147" name="Google Shape;147;p6"/>
          <p:cNvPicPr preferRelativeResize="0"/>
          <p:nvPr/>
        </p:nvPicPr>
        <p:blipFill rotWithShape="1">
          <a:blip r:embed="rId4">
            <a:alphaModFix/>
          </a:blip>
          <a:srcRect/>
          <a:stretch/>
        </p:blipFill>
        <p:spPr>
          <a:xfrm>
            <a:off x="4357375" y="1874900"/>
            <a:ext cx="3166820" cy="1554100"/>
          </a:xfrm>
          <a:prstGeom prst="rect">
            <a:avLst/>
          </a:prstGeom>
          <a:noFill/>
          <a:ln w="9525" cap="flat" cmpd="sng">
            <a:solidFill>
              <a:schemeClr val="accent2"/>
            </a:solidFill>
            <a:prstDash val="solid"/>
            <a:round/>
            <a:headEnd type="none" w="sm" len="sm"/>
            <a:tailEnd type="none" w="sm" len="sm"/>
          </a:ln>
        </p:spPr>
      </p:pic>
      <p:pic>
        <p:nvPicPr>
          <p:cNvPr id="148" name="Google Shape;148;p6"/>
          <p:cNvPicPr preferRelativeResize="0"/>
          <p:nvPr/>
        </p:nvPicPr>
        <p:blipFill rotWithShape="1">
          <a:blip r:embed="rId5">
            <a:alphaModFix/>
          </a:blip>
          <a:srcRect/>
          <a:stretch/>
        </p:blipFill>
        <p:spPr>
          <a:xfrm>
            <a:off x="5771250" y="4609834"/>
            <a:ext cx="3871372" cy="197364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7"/>
          <p:cNvSpPr txBox="1"/>
          <p:nvPr/>
        </p:nvSpPr>
        <p:spPr>
          <a:xfrm>
            <a:off x="3410269" y="719150"/>
            <a:ext cx="70317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r>
              <a:rPr lang="en-US" sz="4800" b="1" i="0" u="none" strike="noStrike" cap="none" dirty="0">
                <a:solidFill>
                  <a:schemeClr val="dk2"/>
                </a:solidFill>
                <a:latin typeface="Calibri"/>
                <a:ea typeface="Calibri"/>
                <a:cs typeface="Calibri"/>
                <a:sym typeface="Calibri"/>
              </a:rPr>
              <a:t>MEME: Link Evidence</a:t>
            </a:r>
            <a:endParaRPr sz="4800" b="0" i="0" u="none" strike="noStrike" cap="none" dirty="0">
              <a:solidFill>
                <a:srgbClr val="FF0000"/>
              </a:solidFill>
              <a:latin typeface="Stardos Stencil"/>
              <a:ea typeface="Stardos Stencil"/>
              <a:cs typeface="Stardos Stencil"/>
              <a:sym typeface="Stardos Stencil"/>
            </a:endParaRPr>
          </a:p>
        </p:txBody>
      </p:sp>
      <p:sp>
        <p:nvSpPr>
          <p:cNvPr id="155" name="Google Shape;155;p7"/>
          <p:cNvSpPr txBox="1"/>
          <p:nvPr/>
        </p:nvSpPr>
        <p:spPr>
          <a:xfrm>
            <a:off x="1860601" y="2410559"/>
            <a:ext cx="8470800" cy="2862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dirty="0">
                <a:solidFill>
                  <a:srgbClr val="000000"/>
                </a:solidFill>
                <a:latin typeface="Arial"/>
                <a:ea typeface="Arial"/>
                <a:cs typeface="Arial"/>
                <a:sym typeface="Arial"/>
              </a:rPr>
              <a:t>Now, let’s look at how we can make our model stronger by linking evidence to the components and mechanisms.</a:t>
            </a:r>
            <a:endParaRPr sz="3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en-US" sz="3600" b="0" i="0" u="none" strike="noStrike" cap="none" dirty="0">
                <a:solidFill>
                  <a:srgbClr val="000000"/>
                </a:solidFill>
                <a:latin typeface="Arial"/>
                <a:ea typeface="Arial"/>
                <a:cs typeface="Arial"/>
                <a:sym typeface="Arial"/>
              </a:rPr>
              <a:t>See next slide for instructions...</a:t>
            </a:r>
            <a:endParaRPr sz="3600" b="0" i="0" u="none" strike="noStrike" cap="none" dirty="0">
              <a:solidFill>
                <a:srgbClr val="000000"/>
              </a:solidFill>
              <a:latin typeface="Arial"/>
              <a:ea typeface="Arial"/>
              <a:cs typeface="Arial"/>
              <a:sym typeface="Arial"/>
            </a:endParaRPr>
          </a:p>
        </p:txBody>
      </p:sp>
      <p:sp>
        <p:nvSpPr>
          <p:cNvPr id="156" name="Google Shape;156;p7"/>
          <p:cNvSpPr txBox="1">
            <a:spLocks noGrp="1"/>
          </p:cNvSpPr>
          <p:nvPr>
            <p:ph type="sldNum" idx="12"/>
          </p:nvPr>
        </p:nvSpPr>
        <p:spPr>
          <a:xfrm>
            <a:off x="8077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a:t>
            </a:fld>
            <a:endParaRPr/>
          </a:p>
        </p:txBody>
      </p:sp>
      <p:pic>
        <p:nvPicPr>
          <p:cNvPr id="157" name="Google Shape;157;p7"/>
          <p:cNvPicPr preferRelativeResize="0"/>
          <p:nvPr/>
        </p:nvPicPr>
        <p:blipFill rotWithShape="1">
          <a:blip r:embed="rId3">
            <a:alphaModFix/>
          </a:blip>
          <a:srcRect/>
          <a:stretch/>
        </p:blipFill>
        <p:spPr>
          <a:xfrm>
            <a:off x="0" y="0"/>
            <a:ext cx="1863751" cy="1103900"/>
          </a:xfrm>
          <a:prstGeom prst="rect">
            <a:avLst/>
          </a:prstGeom>
          <a:noFill/>
          <a:ln w="57150" cap="flat" cmpd="sng">
            <a:solidFill>
              <a:srgbClr val="B2A0C7"/>
            </a:solidFill>
            <a:prstDash val="solid"/>
            <a:round/>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8"/>
          <p:cNvSpPr txBox="1"/>
          <p:nvPr/>
        </p:nvSpPr>
        <p:spPr>
          <a:xfrm>
            <a:off x="3636301" y="325755"/>
            <a:ext cx="70317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r>
              <a:rPr lang="en-US" sz="4400" b="1" i="0" u="none" strike="noStrike" cap="none">
                <a:solidFill>
                  <a:schemeClr val="dk2"/>
                </a:solidFill>
                <a:latin typeface="Calibri"/>
                <a:ea typeface="Calibri"/>
                <a:cs typeface="Calibri"/>
                <a:sym typeface="Calibri"/>
              </a:rPr>
              <a:t>MEME: Link Evidence</a:t>
            </a:r>
            <a:endParaRPr sz="4400" b="0" i="0" u="none" strike="noStrike" cap="none">
              <a:solidFill>
                <a:srgbClr val="FF0000"/>
              </a:solidFill>
              <a:latin typeface="Stardos Stencil"/>
              <a:ea typeface="Stardos Stencil"/>
              <a:cs typeface="Stardos Stencil"/>
              <a:sym typeface="Stardos Stencil"/>
            </a:endParaRPr>
          </a:p>
        </p:txBody>
      </p:sp>
      <p:sp>
        <p:nvSpPr>
          <p:cNvPr id="164" name="Google Shape;164;p8"/>
          <p:cNvSpPr txBox="1"/>
          <p:nvPr/>
        </p:nvSpPr>
        <p:spPr>
          <a:xfrm>
            <a:off x="1740001" y="1215609"/>
            <a:ext cx="8470800" cy="2862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i="0" u="none" strike="noStrike" cap="none">
                <a:solidFill>
                  <a:srgbClr val="000000"/>
                </a:solidFill>
                <a:latin typeface="Arial"/>
                <a:ea typeface="Arial"/>
                <a:cs typeface="Arial"/>
                <a:sym typeface="Arial"/>
              </a:rPr>
              <a:t>Step 1</a:t>
            </a:r>
            <a:r>
              <a:rPr lang="en-US" sz="3000" b="0" i="0" u="none" strike="noStrike" cap="none">
                <a:solidFill>
                  <a:srgbClr val="000000"/>
                </a:solidFill>
                <a:latin typeface="Arial"/>
                <a:ea typeface="Arial"/>
                <a:cs typeface="Arial"/>
                <a:sym typeface="Arial"/>
              </a:rPr>
              <a:t>: Click on the </a:t>
            </a:r>
            <a:endParaRPr sz="3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rgbClr val="000000"/>
                </a:solidFill>
                <a:latin typeface="Arial"/>
                <a:ea typeface="Arial"/>
                <a:cs typeface="Arial"/>
                <a:sym typeface="Arial"/>
              </a:rPr>
              <a:t>resource</a:t>
            </a:r>
            <a:endParaRPr sz="3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rgbClr val="000000"/>
                </a:solidFill>
                <a:latin typeface="Arial"/>
                <a:ea typeface="Arial"/>
                <a:cs typeface="Arial"/>
                <a:sym typeface="Arial"/>
              </a:rPr>
              <a:t>(green box) that you </a:t>
            </a:r>
            <a:endParaRPr sz="3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rgbClr val="000000"/>
                </a:solidFill>
                <a:latin typeface="Arial"/>
                <a:ea typeface="Arial"/>
                <a:cs typeface="Arial"/>
                <a:sym typeface="Arial"/>
              </a:rPr>
              <a:t>want to add evidence</a:t>
            </a:r>
            <a:endParaRPr sz="3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rgbClr val="000000"/>
                </a:solidFill>
                <a:latin typeface="Arial"/>
                <a:ea typeface="Arial"/>
                <a:cs typeface="Arial"/>
                <a:sym typeface="Arial"/>
              </a:rPr>
              <a:t> to</a:t>
            </a:r>
            <a:endParaRPr sz="3000" b="0" i="0" u="none" strike="noStrike" cap="none">
              <a:solidFill>
                <a:srgbClr val="000000"/>
              </a:solidFill>
              <a:latin typeface="Arial"/>
              <a:ea typeface="Arial"/>
              <a:cs typeface="Arial"/>
              <a:sym typeface="Arial"/>
            </a:endParaRPr>
          </a:p>
        </p:txBody>
      </p:sp>
      <p:sp>
        <p:nvSpPr>
          <p:cNvPr id="165" name="Google Shape;165;p8"/>
          <p:cNvSpPr txBox="1">
            <a:spLocks noGrp="1"/>
          </p:cNvSpPr>
          <p:nvPr>
            <p:ph type="sldNum" idx="12"/>
          </p:nvPr>
        </p:nvSpPr>
        <p:spPr>
          <a:xfrm>
            <a:off x="8077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pic>
        <p:nvPicPr>
          <p:cNvPr id="166" name="Google Shape;166;p8"/>
          <p:cNvPicPr preferRelativeResize="0"/>
          <p:nvPr/>
        </p:nvPicPr>
        <p:blipFill rotWithShape="1">
          <a:blip r:embed="rId3">
            <a:alphaModFix/>
          </a:blip>
          <a:srcRect/>
          <a:stretch/>
        </p:blipFill>
        <p:spPr>
          <a:xfrm>
            <a:off x="1524001" y="-100900"/>
            <a:ext cx="1863751" cy="1103900"/>
          </a:xfrm>
          <a:prstGeom prst="rect">
            <a:avLst/>
          </a:prstGeom>
          <a:noFill/>
          <a:ln w="57150" cap="flat" cmpd="sng">
            <a:solidFill>
              <a:srgbClr val="B2A0C7"/>
            </a:solidFill>
            <a:prstDash val="solid"/>
            <a:round/>
            <a:headEnd type="none" w="sm" len="sm"/>
            <a:tailEnd type="none" w="sm" len="sm"/>
          </a:ln>
        </p:spPr>
      </p:pic>
      <p:pic>
        <p:nvPicPr>
          <p:cNvPr id="167" name="Google Shape;167;p8"/>
          <p:cNvPicPr preferRelativeResize="0"/>
          <p:nvPr/>
        </p:nvPicPr>
        <p:blipFill rotWithShape="1">
          <a:blip r:embed="rId4">
            <a:alphaModFix/>
          </a:blip>
          <a:srcRect/>
          <a:stretch/>
        </p:blipFill>
        <p:spPr>
          <a:xfrm>
            <a:off x="6250326" y="1312359"/>
            <a:ext cx="3960469" cy="2475294"/>
          </a:xfrm>
          <a:prstGeom prst="rect">
            <a:avLst/>
          </a:prstGeom>
          <a:noFill/>
          <a:ln>
            <a:noFill/>
          </a:ln>
        </p:spPr>
      </p:pic>
      <p:sp>
        <p:nvSpPr>
          <p:cNvPr id="168" name="Google Shape;168;p8"/>
          <p:cNvSpPr txBox="1"/>
          <p:nvPr/>
        </p:nvSpPr>
        <p:spPr>
          <a:xfrm>
            <a:off x="5768175" y="4198250"/>
            <a:ext cx="4287600" cy="241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i="0" u="none" strike="noStrike" cap="none">
                <a:solidFill>
                  <a:srgbClr val="000000"/>
                </a:solidFill>
                <a:latin typeface="Calibri"/>
                <a:ea typeface="Calibri"/>
                <a:cs typeface="Calibri"/>
                <a:sym typeface="Calibri"/>
              </a:rPr>
              <a:t>Step 2:</a:t>
            </a:r>
            <a:r>
              <a:rPr lang="en-US" sz="3000" b="0" i="0" u="none" strike="noStrike" cap="none">
                <a:solidFill>
                  <a:srgbClr val="000000"/>
                </a:solidFill>
                <a:latin typeface="Calibri"/>
                <a:ea typeface="Calibri"/>
                <a:cs typeface="Calibri"/>
                <a:sym typeface="Calibri"/>
              </a:rPr>
              <a:t> Click on create evidence</a:t>
            </a:r>
            <a:endParaRPr sz="3000" b="0" i="0" u="none" strike="noStrike" cap="none">
              <a:solidFill>
                <a:srgbClr val="000000"/>
              </a:solidFill>
              <a:latin typeface="Calibri"/>
              <a:ea typeface="Calibri"/>
              <a:cs typeface="Calibri"/>
              <a:sym typeface="Calibri"/>
            </a:endParaRPr>
          </a:p>
        </p:txBody>
      </p:sp>
      <p:sp>
        <p:nvSpPr>
          <p:cNvPr id="169" name="Google Shape;169;p8"/>
          <p:cNvSpPr/>
          <p:nvPr/>
        </p:nvSpPr>
        <p:spPr>
          <a:xfrm>
            <a:off x="10055775" y="2103325"/>
            <a:ext cx="533100" cy="118500"/>
          </a:xfrm>
          <a:prstGeom prst="lef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8"/>
          <p:cNvSpPr/>
          <p:nvPr/>
        </p:nvSpPr>
        <p:spPr>
          <a:xfrm>
            <a:off x="5499000" y="5153800"/>
            <a:ext cx="2547600" cy="177900"/>
          </a:xfrm>
          <a:prstGeom prst="lef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1" name="Google Shape;171;p8"/>
          <p:cNvPicPr preferRelativeResize="0"/>
          <p:nvPr/>
        </p:nvPicPr>
        <p:blipFill rotWithShape="1">
          <a:blip r:embed="rId5">
            <a:alphaModFix/>
          </a:blip>
          <a:srcRect/>
          <a:stretch/>
        </p:blipFill>
        <p:spPr>
          <a:xfrm>
            <a:off x="2120821" y="4610088"/>
            <a:ext cx="3378182" cy="211136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9"/>
          <p:cNvSpPr txBox="1"/>
          <p:nvPr/>
        </p:nvSpPr>
        <p:spPr>
          <a:xfrm>
            <a:off x="3636301" y="325755"/>
            <a:ext cx="70317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r>
              <a:rPr lang="en-US" sz="4400" b="1" i="0" u="none" strike="noStrike" cap="none">
                <a:solidFill>
                  <a:schemeClr val="dk2"/>
                </a:solidFill>
                <a:latin typeface="Calibri"/>
                <a:ea typeface="Calibri"/>
                <a:cs typeface="Calibri"/>
                <a:sym typeface="Calibri"/>
              </a:rPr>
              <a:t>MEME: Link Evidence</a:t>
            </a:r>
            <a:endParaRPr sz="4400" b="0" i="0" u="none" strike="noStrike" cap="none">
              <a:solidFill>
                <a:srgbClr val="FF0000"/>
              </a:solidFill>
              <a:latin typeface="Stardos Stencil"/>
              <a:ea typeface="Stardos Stencil"/>
              <a:cs typeface="Stardos Stencil"/>
              <a:sym typeface="Stardos Stencil"/>
            </a:endParaRPr>
          </a:p>
        </p:txBody>
      </p:sp>
      <p:sp>
        <p:nvSpPr>
          <p:cNvPr id="178" name="Google Shape;178;p9"/>
          <p:cNvSpPr txBox="1"/>
          <p:nvPr/>
        </p:nvSpPr>
        <p:spPr>
          <a:xfrm>
            <a:off x="1740001" y="1215609"/>
            <a:ext cx="8470800" cy="2862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i="0" u="none" strike="noStrike" cap="none">
                <a:solidFill>
                  <a:srgbClr val="000000"/>
                </a:solidFill>
                <a:latin typeface="Arial"/>
                <a:ea typeface="Arial"/>
                <a:cs typeface="Arial"/>
                <a:sym typeface="Arial"/>
              </a:rPr>
              <a:t>Step 3</a:t>
            </a:r>
            <a:r>
              <a:rPr lang="en-US" sz="3000" b="0" i="0" u="none" strike="noStrike" cap="none">
                <a:solidFill>
                  <a:srgbClr val="000000"/>
                </a:solidFill>
                <a:latin typeface="Arial"/>
                <a:ea typeface="Arial"/>
                <a:cs typeface="Arial"/>
                <a:sym typeface="Arial"/>
              </a:rPr>
              <a:t>: </a:t>
            </a:r>
            <a:r>
              <a:rPr lang="en-US" sz="3000" b="0" i="0" u="none" strike="noStrike" cap="none">
                <a:solidFill>
                  <a:schemeClr val="dk1"/>
                </a:solidFill>
                <a:latin typeface="Calibri"/>
                <a:ea typeface="Calibri"/>
                <a:cs typeface="Calibri"/>
                <a:sym typeface="Calibri"/>
              </a:rPr>
              <a:t>Name the</a:t>
            </a:r>
            <a:endParaRPr sz="30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Calibri"/>
                <a:ea typeface="Calibri"/>
                <a:cs typeface="Calibri"/>
                <a:sym typeface="Calibri"/>
              </a:rPr>
              <a:t>evidence. For </a:t>
            </a:r>
            <a:endParaRPr sz="30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Calibri"/>
                <a:ea typeface="Calibri"/>
                <a:cs typeface="Calibri"/>
                <a:sym typeface="Calibri"/>
              </a:rPr>
              <a:t>example, </a:t>
            </a:r>
            <a:r>
              <a:rPr lang="en-US" sz="3000" b="0" i="1" u="none" strike="noStrike" cap="none">
                <a:solidFill>
                  <a:schemeClr val="dk1"/>
                </a:solidFill>
                <a:latin typeface="Calibri"/>
                <a:ea typeface="Calibri"/>
                <a:cs typeface="Calibri"/>
                <a:sym typeface="Calibri"/>
              </a:rPr>
              <a:t>sim shows </a:t>
            </a:r>
            <a:endParaRPr sz="3000" b="0" i="1"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000"/>
              <a:buFont typeface="Arial"/>
              <a:buNone/>
            </a:pPr>
            <a:r>
              <a:rPr lang="en-US" sz="3000" b="0" i="1" u="none" strike="noStrike" cap="none">
                <a:solidFill>
                  <a:schemeClr val="dk1"/>
                </a:solidFill>
                <a:latin typeface="Calibri"/>
                <a:ea typeface="Calibri"/>
                <a:cs typeface="Calibri"/>
                <a:sym typeface="Calibri"/>
              </a:rPr>
              <a:t>fish in pond.</a:t>
            </a:r>
            <a:endParaRPr sz="3000" b="0" i="0" u="none" strike="noStrike" cap="none">
              <a:solidFill>
                <a:schemeClr val="dk1"/>
              </a:solidFill>
              <a:latin typeface="Calibri"/>
              <a:ea typeface="Calibri"/>
              <a:cs typeface="Calibri"/>
              <a:sym typeface="Calibri"/>
            </a:endParaRPr>
          </a:p>
        </p:txBody>
      </p:sp>
      <p:sp>
        <p:nvSpPr>
          <p:cNvPr id="179" name="Google Shape;179;p9"/>
          <p:cNvSpPr txBox="1">
            <a:spLocks noGrp="1"/>
          </p:cNvSpPr>
          <p:nvPr>
            <p:ph type="sldNum" idx="12"/>
          </p:nvPr>
        </p:nvSpPr>
        <p:spPr>
          <a:xfrm>
            <a:off x="8077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a:p>
        </p:txBody>
      </p:sp>
      <p:pic>
        <p:nvPicPr>
          <p:cNvPr id="180" name="Google Shape;180;p9"/>
          <p:cNvPicPr preferRelativeResize="0"/>
          <p:nvPr/>
        </p:nvPicPr>
        <p:blipFill rotWithShape="1">
          <a:blip r:embed="rId3">
            <a:alphaModFix/>
          </a:blip>
          <a:srcRect/>
          <a:stretch/>
        </p:blipFill>
        <p:spPr>
          <a:xfrm>
            <a:off x="1524001" y="-100900"/>
            <a:ext cx="1863751" cy="1103900"/>
          </a:xfrm>
          <a:prstGeom prst="rect">
            <a:avLst/>
          </a:prstGeom>
          <a:noFill/>
          <a:ln w="57150" cap="flat" cmpd="sng">
            <a:solidFill>
              <a:srgbClr val="B2A0C7"/>
            </a:solidFill>
            <a:prstDash val="solid"/>
            <a:round/>
            <a:headEnd type="none" w="sm" len="sm"/>
            <a:tailEnd type="none" w="sm" len="sm"/>
          </a:ln>
        </p:spPr>
      </p:pic>
      <p:sp>
        <p:nvSpPr>
          <p:cNvPr id="181" name="Google Shape;181;p9"/>
          <p:cNvSpPr txBox="1"/>
          <p:nvPr/>
        </p:nvSpPr>
        <p:spPr>
          <a:xfrm>
            <a:off x="6209400" y="4132575"/>
            <a:ext cx="4458600" cy="231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i="0" u="none" strike="noStrike" cap="none">
                <a:solidFill>
                  <a:srgbClr val="000000"/>
                </a:solidFill>
                <a:latin typeface="Calibri"/>
                <a:ea typeface="Calibri"/>
                <a:cs typeface="Calibri"/>
                <a:sym typeface="Calibri"/>
              </a:rPr>
              <a:t>Step 4: </a:t>
            </a:r>
            <a:r>
              <a:rPr lang="en-US" sz="3000" b="0" i="0" u="none" strike="noStrike" cap="none">
                <a:solidFill>
                  <a:schemeClr val="dk1"/>
                </a:solidFill>
                <a:latin typeface="Calibri"/>
                <a:ea typeface="Calibri"/>
                <a:cs typeface="Calibri"/>
                <a:sym typeface="Calibri"/>
              </a:rPr>
              <a:t>Now we want to set target. Think: what does     the evidence support?</a:t>
            </a:r>
            <a:r>
              <a:rPr lang="en-US" sz="3000" b="0" i="1" u="none" strike="noStrike" cap="none">
                <a:solidFill>
                  <a:srgbClr val="000000"/>
                </a:solidFill>
                <a:latin typeface="Calibri"/>
                <a:ea typeface="Calibri"/>
                <a:cs typeface="Calibri"/>
                <a:sym typeface="Calibri"/>
              </a:rPr>
              <a:t> </a:t>
            </a:r>
            <a:r>
              <a:rPr lang="en-US" sz="3000" b="0" i="0" u="none" strike="noStrike" cap="none">
                <a:solidFill>
                  <a:schemeClr val="dk1"/>
                </a:solidFill>
                <a:latin typeface="Calibri"/>
                <a:ea typeface="Calibri"/>
                <a:cs typeface="Calibri"/>
                <a:sym typeface="Calibri"/>
              </a:rPr>
              <a:t>Click on “set target”</a:t>
            </a:r>
            <a:endParaRPr sz="3000" b="0" i="0" u="none" strike="noStrike" cap="none">
              <a:solidFill>
                <a:srgbClr val="000000"/>
              </a:solidFill>
              <a:latin typeface="Calibri"/>
              <a:ea typeface="Calibri"/>
              <a:cs typeface="Calibri"/>
              <a:sym typeface="Calibri"/>
            </a:endParaRPr>
          </a:p>
        </p:txBody>
      </p:sp>
      <p:sp>
        <p:nvSpPr>
          <p:cNvPr id="182" name="Google Shape;182;p9"/>
          <p:cNvSpPr/>
          <p:nvPr/>
        </p:nvSpPr>
        <p:spPr>
          <a:xfrm>
            <a:off x="9779825" y="2028900"/>
            <a:ext cx="567900" cy="266700"/>
          </a:xfrm>
          <a:prstGeom prst="lef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9"/>
          <p:cNvSpPr/>
          <p:nvPr/>
        </p:nvSpPr>
        <p:spPr>
          <a:xfrm rot="2081413">
            <a:off x="5622308" y="5442761"/>
            <a:ext cx="1101137" cy="266713"/>
          </a:xfrm>
          <a:prstGeom prst="lef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4" name="Google Shape;184;p9"/>
          <p:cNvPicPr preferRelativeResize="0"/>
          <p:nvPr/>
        </p:nvPicPr>
        <p:blipFill rotWithShape="1">
          <a:blip r:embed="rId4">
            <a:alphaModFix/>
          </a:blip>
          <a:srcRect/>
          <a:stretch/>
        </p:blipFill>
        <p:spPr>
          <a:xfrm>
            <a:off x="5832470" y="1095250"/>
            <a:ext cx="3947354" cy="2467100"/>
          </a:xfrm>
          <a:prstGeom prst="rect">
            <a:avLst/>
          </a:prstGeom>
          <a:noFill/>
          <a:ln>
            <a:noFill/>
          </a:ln>
        </p:spPr>
      </p:pic>
      <p:pic>
        <p:nvPicPr>
          <p:cNvPr id="185" name="Google Shape;185;p9"/>
          <p:cNvPicPr preferRelativeResize="0"/>
          <p:nvPr/>
        </p:nvPicPr>
        <p:blipFill rotWithShape="1">
          <a:blip r:embed="rId5">
            <a:alphaModFix/>
          </a:blip>
          <a:srcRect/>
          <a:stretch/>
        </p:blipFill>
        <p:spPr>
          <a:xfrm>
            <a:off x="1923926" y="4097859"/>
            <a:ext cx="3808077" cy="2380048"/>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0"/>
          <p:cNvSpPr txBox="1"/>
          <p:nvPr/>
        </p:nvSpPr>
        <p:spPr>
          <a:xfrm>
            <a:off x="3636301" y="325755"/>
            <a:ext cx="70317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r>
              <a:rPr lang="en-US" sz="4400" b="1" i="0" u="none" strike="noStrike" cap="none">
                <a:solidFill>
                  <a:schemeClr val="dk2"/>
                </a:solidFill>
                <a:latin typeface="Calibri"/>
                <a:ea typeface="Calibri"/>
                <a:cs typeface="Calibri"/>
                <a:sym typeface="Calibri"/>
              </a:rPr>
              <a:t>MEME: Link Evidence</a:t>
            </a:r>
            <a:endParaRPr sz="4400" b="0" i="0" u="none" strike="noStrike" cap="none">
              <a:solidFill>
                <a:srgbClr val="FF0000"/>
              </a:solidFill>
              <a:latin typeface="Stardos Stencil"/>
              <a:ea typeface="Stardos Stencil"/>
              <a:cs typeface="Stardos Stencil"/>
              <a:sym typeface="Stardos Stencil"/>
            </a:endParaRPr>
          </a:p>
        </p:txBody>
      </p:sp>
      <p:sp>
        <p:nvSpPr>
          <p:cNvPr id="192" name="Google Shape;192;p10"/>
          <p:cNvSpPr txBox="1"/>
          <p:nvPr/>
        </p:nvSpPr>
        <p:spPr>
          <a:xfrm>
            <a:off x="1594401" y="1215609"/>
            <a:ext cx="8470800" cy="2862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i="0" u="none" strike="noStrike" cap="none">
                <a:solidFill>
                  <a:srgbClr val="000000"/>
                </a:solidFill>
                <a:latin typeface="Arial"/>
                <a:ea typeface="Arial"/>
                <a:cs typeface="Arial"/>
                <a:sym typeface="Arial"/>
              </a:rPr>
              <a:t>Step 5:</a:t>
            </a:r>
            <a:r>
              <a:rPr lang="en-US" sz="3000" b="0" i="0" u="none" strike="noStrike" cap="none">
                <a:solidFill>
                  <a:srgbClr val="000000"/>
                </a:solidFill>
                <a:latin typeface="Arial"/>
                <a:ea typeface="Arial"/>
                <a:cs typeface="Arial"/>
                <a:sym typeface="Arial"/>
              </a:rPr>
              <a:t> </a:t>
            </a:r>
            <a:r>
              <a:rPr lang="en-US" sz="3000" b="0" i="0" u="none" strike="noStrike" cap="none">
                <a:solidFill>
                  <a:schemeClr val="dk1"/>
                </a:solidFill>
                <a:latin typeface="Calibri"/>
                <a:ea typeface="Calibri"/>
                <a:cs typeface="Calibri"/>
                <a:sym typeface="Calibri"/>
              </a:rPr>
              <a:t>See the instruction</a:t>
            </a:r>
            <a:endParaRPr sz="30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Calibri"/>
                <a:ea typeface="Calibri"/>
                <a:cs typeface="Calibri"/>
                <a:sym typeface="Calibri"/>
              </a:rPr>
              <a:t> to “click on target”</a:t>
            </a:r>
            <a:endParaRPr sz="3000" b="0" i="0" u="none" strike="noStrike" cap="none">
              <a:solidFill>
                <a:srgbClr val="000000"/>
              </a:solidFill>
              <a:latin typeface="Arial"/>
              <a:ea typeface="Arial"/>
              <a:cs typeface="Arial"/>
              <a:sym typeface="Arial"/>
            </a:endParaRPr>
          </a:p>
        </p:txBody>
      </p:sp>
      <p:sp>
        <p:nvSpPr>
          <p:cNvPr id="193" name="Google Shape;193;p10"/>
          <p:cNvSpPr txBox="1">
            <a:spLocks noGrp="1"/>
          </p:cNvSpPr>
          <p:nvPr>
            <p:ph type="sldNum" idx="12"/>
          </p:nvPr>
        </p:nvSpPr>
        <p:spPr>
          <a:xfrm>
            <a:off x="8077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15</a:t>
            </a:fld>
            <a:endParaRPr/>
          </a:p>
        </p:txBody>
      </p:sp>
      <p:pic>
        <p:nvPicPr>
          <p:cNvPr id="194" name="Google Shape;194;p10"/>
          <p:cNvPicPr preferRelativeResize="0"/>
          <p:nvPr/>
        </p:nvPicPr>
        <p:blipFill rotWithShape="1">
          <a:blip r:embed="rId3">
            <a:alphaModFix/>
          </a:blip>
          <a:srcRect/>
          <a:stretch/>
        </p:blipFill>
        <p:spPr>
          <a:xfrm>
            <a:off x="1524001" y="-100900"/>
            <a:ext cx="1863751" cy="1103900"/>
          </a:xfrm>
          <a:prstGeom prst="rect">
            <a:avLst/>
          </a:prstGeom>
          <a:noFill/>
          <a:ln w="57150" cap="flat" cmpd="sng">
            <a:solidFill>
              <a:srgbClr val="B2A0C7"/>
            </a:solidFill>
            <a:prstDash val="solid"/>
            <a:round/>
            <a:headEnd type="none" w="sm" len="sm"/>
            <a:tailEnd type="none" w="sm" len="sm"/>
          </a:ln>
        </p:spPr>
      </p:pic>
      <p:sp>
        <p:nvSpPr>
          <p:cNvPr id="195" name="Google Shape;195;p10"/>
          <p:cNvSpPr txBox="1"/>
          <p:nvPr/>
        </p:nvSpPr>
        <p:spPr>
          <a:xfrm>
            <a:off x="5310850" y="3387763"/>
            <a:ext cx="4168200" cy="2475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i="0" u="none" strike="noStrike" cap="none">
                <a:solidFill>
                  <a:srgbClr val="000000"/>
                </a:solidFill>
                <a:latin typeface="Calibri"/>
                <a:ea typeface="Calibri"/>
                <a:cs typeface="Calibri"/>
                <a:sym typeface="Calibri"/>
              </a:rPr>
              <a:t>Step 6: </a:t>
            </a:r>
            <a:r>
              <a:rPr lang="en-US" sz="3000" b="0" i="0" u="none" strike="noStrike" cap="none">
                <a:solidFill>
                  <a:schemeClr val="dk1"/>
                </a:solidFill>
                <a:latin typeface="Calibri"/>
                <a:ea typeface="Calibri"/>
                <a:cs typeface="Calibri"/>
                <a:sym typeface="Calibri"/>
              </a:rPr>
              <a:t>Select the target, which is a component or mechanism. </a:t>
            </a:r>
            <a:endParaRPr sz="3000" b="0" i="0" u="none" strike="noStrike" cap="none">
              <a:solidFill>
                <a:srgbClr val="000000"/>
              </a:solidFill>
              <a:latin typeface="Calibri"/>
              <a:ea typeface="Calibri"/>
              <a:cs typeface="Calibri"/>
              <a:sym typeface="Calibri"/>
            </a:endParaRPr>
          </a:p>
        </p:txBody>
      </p:sp>
      <p:pic>
        <p:nvPicPr>
          <p:cNvPr id="196" name="Google Shape;196;p10"/>
          <p:cNvPicPr preferRelativeResize="0"/>
          <p:nvPr/>
        </p:nvPicPr>
        <p:blipFill rotWithShape="1">
          <a:blip r:embed="rId4">
            <a:alphaModFix/>
          </a:blip>
          <a:srcRect/>
          <a:stretch/>
        </p:blipFill>
        <p:spPr>
          <a:xfrm>
            <a:off x="6361500" y="1248900"/>
            <a:ext cx="3422202" cy="2138876"/>
          </a:xfrm>
          <a:prstGeom prst="rect">
            <a:avLst/>
          </a:prstGeom>
          <a:noFill/>
          <a:ln>
            <a:noFill/>
          </a:ln>
        </p:spPr>
      </p:pic>
      <p:pic>
        <p:nvPicPr>
          <p:cNvPr id="197" name="Google Shape;197;p10"/>
          <p:cNvPicPr preferRelativeResize="0"/>
          <p:nvPr/>
        </p:nvPicPr>
        <p:blipFill rotWithShape="1">
          <a:blip r:embed="rId5">
            <a:alphaModFix/>
          </a:blip>
          <a:srcRect/>
          <a:stretch/>
        </p:blipFill>
        <p:spPr>
          <a:xfrm>
            <a:off x="1888650" y="3387775"/>
            <a:ext cx="3422202" cy="2138876"/>
          </a:xfrm>
          <a:prstGeom prst="rect">
            <a:avLst/>
          </a:prstGeom>
          <a:noFill/>
          <a:ln>
            <a:noFill/>
          </a:ln>
        </p:spPr>
      </p:pic>
      <p:sp>
        <p:nvSpPr>
          <p:cNvPr id="198" name="Google Shape;198;p10"/>
          <p:cNvSpPr/>
          <p:nvPr/>
        </p:nvSpPr>
        <p:spPr>
          <a:xfrm>
            <a:off x="7242650" y="2135788"/>
            <a:ext cx="1659900" cy="365100"/>
          </a:xfrm>
          <a:prstGeom prst="right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9" name="Google Shape;199;p10"/>
          <p:cNvSpPr/>
          <p:nvPr/>
        </p:nvSpPr>
        <p:spPr>
          <a:xfrm>
            <a:off x="3051750" y="2431625"/>
            <a:ext cx="336000" cy="1412400"/>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00" name="Google Shape;200;p10"/>
          <p:cNvPicPr preferRelativeResize="0"/>
          <p:nvPr/>
        </p:nvPicPr>
        <p:blipFill rotWithShape="1">
          <a:blip r:embed="rId6">
            <a:alphaModFix/>
          </a:blip>
          <a:srcRect/>
          <a:stretch/>
        </p:blipFill>
        <p:spPr>
          <a:xfrm>
            <a:off x="7697650" y="4663151"/>
            <a:ext cx="2969150" cy="2285975"/>
          </a:xfrm>
          <a:prstGeom prst="rect">
            <a:avLst/>
          </a:prstGeom>
          <a:noFill/>
          <a:ln>
            <a:noFill/>
          </a:ln>
        </p:spPr>
      </p:pic>
      <p:sp>
        <p:nvSpPr>
          <p:cNvPr id="201" name="Google Shape;201;p10"/>
          <p:cNvSpPr txBox="1"/>
          <p:nvPr/>
        </p:nvSpPr>
        <p:spPr>
          <a:xfrm>
            <a:off x="1888650" y="5664025"/>
            <a:ext cx="7338600" cy="85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Calibri"/>
                <a:ea typeface="Calibri"/>
                <a:cs typeface="Calibri"/>
                <a:sym typeface="Calibri"/>
              </a:rPr>
              <a:t>Now see the evidence number and </a:t>
            </a:r>
            <a:endParaRPr sz="30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Calibri"/>
                <a:ea typeface="Calibri"/>
                <a:cs typeface="Calibri"/>
                <a:sym typeface="Calibri"/>
              </a:rPr>
              <a:t>location in the green circle</a:t>
            </a:r>
            <a:endParaRPr sz="3000" b="0" i="0" u="none" strike="noStrike" cap="none">
              <a:solidFill>
                <a:schemeClr val="dk1"/>
              </a:solidFill>
              <a:latin typeface="Calibri"/>
              <a:ea typeface="Calibri"/>
              <a:cs typeface="Calibri"/>
              <a:sym typeface="Calibri"/>
            </a:endParaRPr>
          </a:p>
        </p:txBody>
      </p:sp>
      <p:sp>
        <p:nvSpPr>
          <p:cNvPr id="202" name="Google Shape;202;p10"/>
          <p:cNvSpPr/>
          <p:nvPr/>
        </p:nvSpPr>
        <p:spPr>
          <a:xfrm rot="-1249581">
            <a:off x="7628052" y="5708247"/>
            <a:ext cx="1659744" cy="364998"/>
          </a:xfrm>
          <a:prstGeom prst="right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
          <p:cNvSpPr txBox="1">
            <a:spLocks noGrp="1"/>
          </p:cNvSpPr>
          <p:nvPr>
            <p:ph type="title"/>
          </p:nvPr>
        </p:nvSpPr>
        <p:spPr>
          <a:xfrm>
            <a:off x="2246313" y="4406901"/>
            <a:ext cx="7772400" cy="1362075"/>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6000"/>
              <a:buFont typeface="Calibri"/>
              <a:buNone/>
            </a:pPr>
            <a:r>
              <a:rPr lang="en-US"/>
              <a:t>LESSON 1 - DAY 2</a:t>
            </a:r>
            <a:endParaRPr/>
          </a:p>
        </p:txBody>
      </p:sp>
      <p:sp>
        <p:nvSpPr>
          <p:cNvPr id="95" name="Google Shape;95;p1"/>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a:spLocks noGrp="1"/>
          </p:cNvSpPr>
          <p:nvPr>
            <p:ph type="title"/>
          </p:nvPr>
        </p:nvSpPr>
        <p:spPr>
          <a:xfrm>
            <a:off x="3464690" y="747730"/>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800000"/>
              </a:buClr>
              <a:buSzPts val="4000"/>
              <a:buFont typeface="Calibri"/>
              <a:buNone/>
            </a:pPr>
            <a:r>
              <a:rPr lang="en-US" sz="4000" b="1">
                <a:solidFill>
                  <a:srgbClr val="800000"/>
                </a:solidFill>
              </a:rPr>
              <a:t>STOP &amp; THINK!</a:t>
            </a:r>
            <a:endParaRPr/>
          </a:p>
        </p:txBody>
      </p:sp>
      <p:sp>
        <p:nvSpPr>
          <p:cNvPr id="102" name="Google Shape;102;p2"/>
          <p:cNvSpPr txBox="1">
            <a:spLocks noGrp="1"/>
          </p:cNvSpPr>
          <p:nvPr>
            <p:ph type="body" idx="1"/>
          </p:nvPr>
        </p:nvSpPr>
        <p:spPr>
          <a:xfrm>
            <a:off x="5492873" y="1876631"/>
            <a:ext cx="5397734" cy="452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640"/>
              </a:spcBef>
              <a:spcAft>
                <a:spcPts val="0"/>
              </a:spcAft>
              <a:buClr>
                <a:schemeClr val="dk1"/>
              </a:buClr>
              <a:buSzPts val="3200"/>
              <a:buNone/>
            </a:pPr>
            <a:r>
              <a:rPr lang="en-US" sz="3200" dirty="0"/>
              <a:t>Why is evidence important when we are trying to figure things out in science?</a:t>
            </a:r>
            <a:endParaRPr sz="3200" dirty="0"/>
          </a:p>
        </p:txBody>
      </p:sp>
      <p:sp>
        <p:nvSpPr>
          <p:cNvPr id="103" name="Google Shape;103;p2"/>
          <p:cNvSpPr txBox="1">
            <a:spLocks noGrp="1"/>
          </p:cNvSpPr>
          <p:nvPr>
            <p:ph type="sldNum" idx="12"/>
          </p:nvPr>
        </p:nvSpPr>
        <p:spPr>
          <a:xfrm>
            <a:off x="8077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sp>
        <p:nvSpPr>
          <p:cNvPr id="104" name="Google Shape;104;p2"/>
          <p:cNvSpPr/>
          <p:nvPr/>
        </p:nvSpPr>
        <p:spPr>
          <a:xfrm>
            <a:off x="1752600" y="747730"/>
            <a:ext cx="3298500" cy="5412000"/>
          </a:xfrm>
          <a:prstGeom prst="roundRect">
            <a:avLst>
              <a:gd name="adj" fmla="val 16667"/>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Calibri"/>
                <a:ea typeface="Calibri"/>
                <a:cs typeface="Calibri"/>
                <a:sym typeface="Calibri"/>
              </a:rPr>
              <a:t>Grab a handout and put your name and information on the top of the first page.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Calibri"/>
                <a:ea typeface="Calibri"/>
                <a:cs typeface="Calibri"/>
                <a:sym typeface="Calibri"/>
              </a:rPr>
              <a:t>Complete the </a:t>
            </a:r>
            <a:r>
              <a:rPr lang="en-US" sz="2800" b="1" i="0" u="sng" strike="noStrike" cap="none">
                <a:solidFill>
                  <a:schemeClr val="lt1"/>
                </a:solidFill>
                <a:latin typeface="Calibri"/>
                <a:ea typeface="Calibri"/>
                <a:cs typeface="Calibri"/>
                <a:sym typeface="Calibri"/>
              </a:rPr>
              <a:t>STOP &amp; THINK! </a:t>
            </a:r>
            <a:r>
              <a:rPr lang="en-US" sz="2800" b="0" i="0" u="none" strike="noStrike" cap="none">
                <a:solidFill>
                  <a:schemeClr val="lt1"/>
                </a:solidFill>
                <a:latin typeface="Calibri"/>
                <a:ea typeface="Calibri"/>
                <a:cs typeface="Calibri"/>
                <a:sym typeface="Calibri"/>
              </a:rPr>
              <a:t>question on the first page</a:t>
            </a:r>
            <a:r>
              <a:rPr lang="en-US" sz="3600" b="0" i="0" u="none" strike="noStrike" cap="none">
                <a:solidFill>
                  <a:schemeClr val="lt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3"/>
          <p:cNvSpPr txBox="1"/>
          <p:nvPr/>
        </p:nvSpPr>
        <p:spPr>
          <a:xfrm>
            <a:off x="3105948" y="696650"/>
            <a:ext cx="70317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r>
              <a:rPr lang="en-US" sz="4400" b="1" i="0" u="none" strike="noStrike" cap="none" dirty="0">
                <a:solidFill>
                  <a:schemeClr val="dk2"/>
                </a:solidFill>
                <a:latin typeface="Calibri"/>
                <a:ea typeface="Calibri"/>
                <a:cs typeface="Calibri"/>
                <a:sym typeface="Calibri"/>
              </a:rPr>
              <a:t>Evidence: Discussion</a:t>
            </a:r>
            <a:endParaRPr sz="4400" b="0" i="0" u="none" strike="noStrike" cap="none" dirty="0">
              <a:solidFill>
                <a:srgbClr val="FF0000"/>
              </a:solidFill>
              <a:latin typeface="Stardos Stencil"/>
              <a:ea typeface="Stardos Stencil"/>
              <a:cs typeface="Stardos Stencil"/>
              <a:sym typeface="Stardos Stencil"/>
            </a:endParaRPr>
          </a:p>
        </p:txBody>
      </p:sp>
      <p:sp>
        <p:nvSpPr>
          <p:cNvPr id="111" name="Google Shape;111;p3"/>
          <p:cNvSpPr txBox="1"/>
          <p:nvPr/>
        </p:nvSpPr>
        <p:spPr>
          <a:xfrm>
            <a:off x="2294176" y="1891009"/>
            <a:ext cx="7843472" cy="4585686"/>
          </a:xfrm>
          <a:prstGeom prst="rect">
            <a:avLst/>
          </a:prstGeom>
          <a:noFill/>
          <a:ln>
            <a:noFill/>
          </a:ln>
        </p:spPr>
        <p:txBody>
          <a:bodyPr spcFirstLastPara="1" wrap="square" lIns="91425" tIns="45700" rIns="91425" bIns="45700" anchor="t" anchorCtr="0">
            <a:noAutofit/>
          </a:bodyPr>
          <a:lstStyle/>
          <a:p>
            <a:pPr marL="571500" marR="0" lvl="0" indent="-571500" algn="l" rtl="0">
              <a:lnSpc>
                <a:spcPct val="100000"/>
              </a:lnSpc>
              <a:spcBef>
                <a:spcPts val="1200"/>
              </a:spcBef>
              <a:spcAft>
                <a:spcPts val="0"/>
              </a:spcAft>
              <a:buClr>
                <a:srgbClr val="000000"/>
              </a:buClr>
              <a:buSzPts val="3600"/>
              <a:buFont typeface="Arial"/>
              <a:buChar char="•"/>
            </a:pPr>
            <a:r>
              <a:rPr lang="en-US" sz="3200" b="0" i="0" u="none" strike="noStrike" cap="none" dirty="0">
                <a:solidFill>
                  <a:srgbClr val="000000"/>
                </a:solidFill>
                <a:latin typeface="Arial"/>
                <a:ea typeface="Arial"/>
                <a:cs typeface="Arial"/>
                <a:sym typeface="Arial"/>
              </a:rPr>
              <a:t>Why is evidence important?</a:t>
            </a:r>
            <a:endParaRPr sz="3200" b="0" i="0" u="none" strike="noStrike" cap="none" dirty="0">
              <a:solidFill>
                <a:srgbClr val="000000"/>
              </a:solidFill>
              <a:latin typeface="Arial"/>
              <a:ea typeface="Arial"/>
              <a:cs typeface="Arial"/>
              <a:sym typeface="Arial"/>
            </a:endParaRPr>
          </a:p>
          <a:p>
            <a:pPr marL="571500" marR="0" lvl="0" indent="-571500" algn="l" rtl="0">
              <a:lnSpc>
                <a:spcPct val="100000"/>
              </a:lnSpc>
              <a:spcBef>
                <a:spcPts val="2400"/>
              </a:spcBef>
              <a:spcAft>
                <a:spcPts val="0"/>
              </a:spcAft>
              <a:buClr>
                <a:srgbClr val="000000"/>
              </a:buClr>
              <a:buSzPts val="3600"/>
              <a:buFont typeface="Arial"/>
              <a:buChar char="•"/>
            </a:pPr>
            <a:r>
              <a:rPr lang="en-US" sz="3200" b="0" i="0" u="none" strike="noStrike" cap="none" dirty="0">
                <a:solidFill>
                  <a:srgbClr val="000000"/>
                </a:solidFill>
                <a:latin typeface="Arial"/>
                <a:ea typeface="Arial"/>
                <a:cs typeface="Arial"/>
                <a:sym typeface="Arial"/>
              </a:rPr>
              <a:t>How does it help us learn?</a:t>
            </a:r>
            <a:endParaRPr sz="3200" b="0" i="0" u="none" strike="noStrike" cap="none" dirty="0">
              <a:solidFill>
                <a:srgbClr val="000000"/>
              </a:solidFill>
              <a:latin typeface="Arial"/>
              <a:ea typeface="Arial"/>
              <a:cs typeface="Arial"/>
              <a:sym typeface="Arial"/>
            </a:endParaRPr>
          </a:p>
          <a:p>
            <a:pPr marL="571500" marR="0" lvl="0" indent="-571500" algn="l" rtl="0">
              <a:lnSpc>
                <a:spcPct val="100000"/>
              </a:lnSpc>
              <a:spcBef>
                <a:spcPts val="2400"/>
              </a:spcBef>
              <a:spcAft>
                <a:spcPts val="0"/>
              </a:spcAft>
              <a:buClr>
                <a:srgbClr val="000000"/>
              </a:buClr>
              <a:buSzPts val="3600"/>
              <a:buFont typeface="Arial"/>
              <a:buChar char="•"/>
            </a:pPr>
            <a:r>
              <a:rPr lang="en-US" sz="3200" b="0" i="0" u="none" strike="noStrike" cap="none" dirty="0">
                <a:solidFill>
                  <a:srgbClr val="000000"/>
                </a:solidFill>
                <a:latin typeface="Arial"/>
                <a:ea typeface="Arial"/>
                <a:cs typeface="Arial"/>
                <a:sym typeface="Arial"/>
              </a:rPr>
              <a:t>What do we do if a piece of evidence </a:t>
            </a:r>
            <a:r>
              <a:rPr lang="en-US" sz="3200" b="0" i="0" u="none" strike="noStrike" cap="none" dirty="0">
                <a:solidFill>
                  <a:schemeClr val="dk1"/>
                </a:solidFill>
                <a:latin typeface="Calibri"/>
                <a:ea typeface="Calibri"/>
                <a:cs typeface="Calibri"/>
                <a:sym typeface="Calibri"/>
              </a:rPr>
              <a:t>goes against</a:t>
            </a:r>
            <a:r>
              <a:rPr lang="en-US" sz="3200" b="0" i="0" u="none" strike="noStrike" cap="none" dirty="0">
                <a:solidFill>
                  <a:srgbClr val="000000"/>
                </a:solidFill>
                <a:latin typeface="Arial"/>
                <a:ea typeface="Arial"/>
                <a:cs typeface="Arial"/>
                <a:sym typeface="Arial"/>
              </a:rPr>
              <a:t> a model?</a:t>
            </a:r>
            <a:endParaRPr sz="3200" b="0" i="0" u="none" strike="noStrike" cap="none" dirty="0">
              <a:solidFill>
                <a:srgbClr val="000000"/>
              </a:solidFill>
              <a:latin typeface="Arial"/>
              <a:ea typeface="Arial"/>
              <a:cs typeface="Arial"/>
              <a:sym typeface="Arial"/>
            </a:endParaRPr>
          </a:p>
          <a:p>
            <a:pPr marL="457200" marR="0" lvl="0" indent="0" algn="l" rtl="0">
              <a:lnSpc>
                <a:spcPct val="100000"/>
              </a:lnSpc>
              <a:spcBef>
                <a:spcPts val="1200"/>
              </a:spcBef>
              <a:spcAft>
                <a:spcPts val="0"/>
              </a:spcAft>
              <a:buClr>
                <a:srgbClr val="000000"/>
              </a:buClr>
              <a:buSzPts val="3600"/>
              <a:buFont typeface="Arial"/>
              <a:buNone/>
            </a:pPr>
            <a:endParaRPr sz="3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dirty="0">
              <a:solidFill>
                <a:srgbClr val="000000"/>
              </a:solidFill>
              <a:latin typeface="Arial"/>
              <a:ea typeface="Arial"/>
              <a:cs typeface="Arial"/>
              <a:sym typeface="Arial"/>
            </a:endParaRPr>
          </a:p>
        </p:txBody>
      </p:sp>
      <p:sp>
        <p:nvSpPr>
          <p:cNvPr id="112" name="Google Shape;112;p3"/>
          <p:cNvSpPr txBox="1">
            <a:spLocks noGrp="1"/>
          </p:cNvSpPr>
          <p:nvPr>
            <p:ph type="sldNum" idx="12"/>
          </p:nvPr>
        </p:nvSpPr>
        <p:spPr>
          <a:xfrm>
            <a:off x="8077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pic>
        <p:nvPicPr>
          <p:cNvPr id="3" name="Picture 2" descr="Diagram&#10;&#10;Description automatically generated">
            <a:extLst>
              <a:ext uri="{FF2B5EF4-FFF2-40B4-BE49-F238E27FC236}">
                <a16:creationId xmlns:a16="http://schemas.microsoft.com/office/drawing/2014/main" id="{A2EE45C6-E2B5-8145-9378-013A87BA83F0}"/>
              </a:ext>
            </a:extLst>
          </p:cNvPr>
          <p:cNvPicPr>
            <a:picLocks noChangeAspect="1"/>
          </p:cNvPicPr>
          <p:nvPr/>
        </p:nvPicPr>
        <p:blipFill>
          <a:blip r:embed="rId3"/>
          <a:stretch>
            <a:fillRect/>
          </a:stretch>
        </p:blipFill>
        <p:spPr>
          <a:xfrm>
            <a:off x="1043215" y="831150"/>
            <a:ext cx="1600200" cy="1270000"/>
          </a:xfrm>
          <a:prstGeom prst="rect">
            <a:avLst/>
          </a:prstGeom>
        </p:spPr>
      </p:pic>
      <p:pic>
        <p:nvPicPr>
          <p:cNvPr id="5" name="Picture 4" descr="A picture containing text, toy, doll&#10;&#10;Description automatically generated">
            <a:extLst>
              <a:ext uri="{FF2B5EF4-FFF2-40B4-BE49-F238E27FC236}">
                <a16:creationId xmlns:a16="http://schemas.microsoft.com/office/drawing/2014/main" id="{D7B58D21-E0BC-CE4B-980E-21C5FA86B330}"/>
              </a:ext>
            </a:extLst>
          </p:cNvPr>
          <p:cNvPicPr>
            <a:picLocks noChangeAspect="1"/>
          </p:cNvPicPr>
          <p:nvPr/>
        </p:nvPicPr>
        <p:blipFill>
          <a:blip r:embed="rId4"/>
          <a:stretch>
            <a:fillRect/>
          </a:stretch>
        </p:blipFill>
        <p:spPr>
          <a:xfrm>
            <a:off x="8652909" y="696650"/>
            <a:ext cx="1557891" cy="155789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4"/>
          <p:cNvSpPr txBox="1"/>
          <p:nvPr/>
        </p:nvSpPr>
        <p:spPr>
          <a:xfrm>
            <a:off x="3636301" y="325755"/>
            <a:ext cx="70317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r>
              <a:rPr lang="en-US" sz="4400" b="1" i="0" u="none" strike="noStrike" cap="none">
                <a:solidFill>
                  <a:schemeClr val="dk2"/>
                </a:solidFill>
                <a:latin typeface="Calibri"/>
                <a:ea typeface="Calibri"/>
                <a:cs typeface="Calibri"/>
                <a:sym typeface="Calibri"/>
              </a:rPr>
              <a:t>MEME: Update Model</a:t>
            </a:r>
            <a:endParaRPr sz="4400" b="0" i="0" u="none" strike="noStrike" cap="none">
              <a:solidFill>
                <a:srgbClr val="FF0000"/>
              </a:solidFill>
              <a:latin typeface="Stardos Stencil"/>
              <a:ea typeface="Stardos Stencil"/>
              <a:cs typeface="Stardos Stencil"/>
              <a:sym typeface="Stardos Stencil"/>
            </a:endParaRPr>
          </a:p>
        </p:txBody>
      </p:sp>
      <p:sp>
        <p:nvSpPr>
          <p:cNvPr id="121" name="Google Shape;121;p4"/>
          <p:cNvSpPr txBox="1"/>
          <p:nvPr/>
        </p:nvSpPr>
        <p:spPr>
          <a:xfrm>
            <a:off x="273283" y="1182995"/>
            <a:ext cx="11609717" cy="2862300"/>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1200"/>
              </a:spcBef>
              <a:spcAft>
                <a:spcPts val="600"/>
              </a:spcAft>
              <a:buClr>
                <a:srgbClr val="000000"/>
              </a:buClr>
              <a:buSzPts val="3600"/>
              <a:buFont typeface="Arial"/>
              <a:buChar char="●"/>
            </a:pPr>
            <a:r>
              <a:rPr lang="en-US" sz="3200" b="0" i="0" u="none" strike="noStrike" cap="none" dirty="0">
                <a:solidFill>
                  <a:srgbClr val="000000"/>
                </a:solidFill>
                <a:latin typeface="Arial"/>
                <a:ea typeface="Arial"/>
                <a:cs typeface="Arial"/>
                <a:sym typeface="Arial"/>
              </a:rPr>
              <a:t>Update model on MEME to include what we learned from ALL the evidence up to now.</a:t>
            </a:r>
            <a:endParaRPr sz="32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1200"/>
              </a:spcBef>
              <a:spcAft>
                <a:spcPts val="600"/>
              </a:spcAft>
              <a:buClr>
                <a:srgbClr val="000000"/>
              </a:buClr>
              <a:buSzPts val="3600"/>
              <a:buFont typeface="Arial"/>
              <a:buChar char="●"/>
            </a:pPr>
            <a:r>
              <a:rPr lang="en-US" sz="3200" b="0" i="0" u="none" strike="noStrike" cap="none" dirty="0">
                <a:solidFill>
                  <a:srgbClr val="000000"/>
                </a:solidFill>
                <a:latin typeface="Arial"/>
                <a:ea typeface="Arial"/>
                <a:cs typeface="Arial"/>
                <a:sym typeface="Arial"/>
              </a:rPr>
              <a:t>Make sure you show how your model is supported by evidence (link the evidence).</a:t>
            </a:r>
          </a:p>
          <a:p>
            <a:pPr marL="457200" marR="0" lvl="0" indent="-457200" algn="l" rtl="0">
              <a:lnSpc>
                <a:spcPct val="100000"/>
              </a:lnSpc>
              <a:spcBef>
                <a:spcPts val="1200"/>
              </a:spcBef>
              <a:spcAft>
                <a:spcPts val="600"/>
              </a:spcAft>
              <a:buClr>
                <a:srgbClr val="000000"/>
              </a:buClr>
              <a:buSzPts val="3600"/>
              <a:buFont typeface="Arial"/>
              <a:buChar char="●"/>
            </a:pPr>
            <a:r>
              <a:rPr lang="en-US" sz="3200" dirty="0"/>
              <a:t>Make sure your model meets the class criteria. </a:t>
            </a:r>
            <a:endParaRPr sz="32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dirty="0">
              <a:solidFill>
                <a:srgbClr val="000000"/>
              </a:solidFill>
              <a:latin typeface="Arial"/>
              <a:ea typeface="Arial"/>
              <a:cs typeface="Arial"/>
              <a:sym typeface="Arial"/>
            </a:endParaRPr>
          </a:p>
        </p:txBody>
      </p:sp>
      <p:sp>
        <p:nvSpPr>
          <p:cNvPr id="122" name="Google Shape;122;p4"/>
          <p:cNvSpPr txBox="1">
            <a:spLocks noGrp="1"/>
          </p:cNvSpPr>
          <p:nvPr>
            <p:ph type="sldNum" idx="12"/>
          </p:nvPr>
        </p:nvSpPr>
        <p:spPr>
          <a:xfrm>
            <a:off x="8077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a:p>
        </p:txBody>
      </p:sp>
      <p:pic>
        <p:nvPicPr>
          <p:cNvPr id="123" name="Google Shape;123;p4"/>
          <p:cNvPicPr preferRelativeResize="0"/>
          <p:nvPr/>
        </p:nvPicPr>
        <p:blipFill rotWithShape="1">
          <a:blip r:embed="rId3">
            <a:alphaModFix/>
          </a:blip>
          <a:srcRect/>
          <a:stretch/>
        </p:blipFill>
        <p:spPr>
          <a:xfrm>
            <a:off x="1" y="51532"/>
            <a:ext cx="1674688" cy="991918"/>
          </a:xfrm>
          <a:prstGeom prst="rect">
            <a:avLst/>
          </a:prstGeom>
          <a:noFill/>
          <a:ln w="57150" cap="flat" cmpd="sng">
            <a:solidFill>
              <a:srgbClr val="B2A0C7"/>
            </a:solidFill>
            <a:prstDash val="solid"/>
            <a:round/>
            <a:headEnd type="none" w="sm" len="sm"/>
            <a:tailEnd type="none" w="sm" len="sm"/>
          </a:ln>
        </p:spPr>
      </p:pic>
      <p:grpSp>
        <p:nvGrpSpPr>
          <p:cNvPr id="7" name="Group 6">
            <a:extLst>
              <a:ext uri="{FF2B5EF4-FFF2-40B4-BE49-F238E27FC236}">
                <a16:creationId xmlns:a16="http://schemas.microsoft.com/office/drawing/2014/main" id="{E47D891F-4DAF-6947-AACC-3502FF3D8A31}"/>
              </a:ext>
            </a:extLst>
          </p:cNvPr>
          <p:cNvGrpSpPr/>
          <p:nvPr/>
        </p:nvGrpSpPr>
        <p:grpSpPr>
          <a:xfrm>
            <a:off x="2156565" y="4372844"/>
            <a:ext cx="7234015" cy="2485156"/>
            <a:chOff x="2053824" y="3529998"/>
            <a:chExt cx="7699776" cy="2645162"/>
          </a:xfrm>
        </p:grpSpPr>
        <p:sp>
          <p:nvSpPr>
            <p:cNvPr id="8" name="Google Shape;267;p14">
              <a:extLst>
                <a:ext uri="{FF2B5EF4-FFF2-40B4-BE49-F238E27FC236}">
                  <a16:creationId xmlns:a16="http://schemas.microsoft.com/office/drawing/2014/main" id="{6502580E-1F30-264F-A360-471444DC44BA}"/>
                </a:ext>
              </a:extLst>
            </p:cNvPr>
            <p:cNvSpPr/>
            <p:nvPr/>
          </p:nvSpPr>
          <p:spPr>
            <a:xfrm>
              <a:off x="7086600" y="4660900"/>
              <a:ext cx="2667000" cy="825600"/>
            </a:xfrm>
            <a:prstGeom prst="rect">
              <a:avLst/>
            </a:prstGeom>
            <a:solidFill>
              <a:srgbClr val="B6DDE7"/>
            </a:solidFill>
            <a:ln w="9525" cap="flat" cmpd="sng">
              <a:solidFill>
                <a:schemeClr val="accent1"/>
              </a:solidFill>
              <a:prstDash val="solid"/>
              <a:round/>
              <a:headEnd type="none" w="sm" len="sm"/>
              <a:tailEnd type="none" w="sm" len="sm"/>
            </a:ln>
            <a:effectLst>
              <a:outerShdw blurRad="40000" dist="23000" dir="5400000" rotWithShape="0">
                <a:srgbClr val="000000">
                  <a:alpha val="3372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Calibri"/>
                  <a:ea typeface="Calibri"/>
                  <a:cs typeface="Calibri"/>
                  <a:sym typeface="Calibri"/>
                </a:rPr>
                <a:t>Dead Fish</a:t>
              </a:r>
              <a:endParaRPr sz="1400" b="0" i="0" u="none" strike="noStrike" cap="none">
                <a:solidFill>
                  <a:srgbClr val="000000"/>
                </a:solidFill>
                <a:latin typeface="Arial"/>
                <a:ea typeface="Arial"/>
                <a:cs typeface="Arial"/>
                <a:sym typeface="Arial"/>
              </a:endParaRPr>
            </a:p>
          </p:txBody>
        </p:sp>
        <p:sp>
          <p:nvSpPr>
            <p:cNvPr id="9" name="Google Shape;268;p14">
              <a:extLst>
                <a:ext uri="{FF2B5EF4-FFF2-40B4-BE49-F238E27FC236}">
                  <a16:creationId xmlns:a16="http://schemas.microsoft.com/office/drawing/2014/main" id="{2D52EF7F-8CF7-0048-A388-6790E5020A1D}"/>
                </a:ext>
              </a:extLst>
            </p:cNvPr>
            <p:cNvSpPr/>
            <p:nvPr/>
          </p:nvSpPr>
          <p:spPr>
            <a:xfrm>
              <a:off x="2053824" y="4312707"/>
              <a:ext cx="1219200" cy="507900"/>
            </a:xfrm>
            <a:prstGeom prst="rect">
              <a:avLst/>
            </a:prstGeom>
            <a:solidFill>
              <a:srgbClr val="DAEEF3"/>
            </a:solidFill>
            <a:ln w="9525" cap="flat" cmpd="sng">
              <a:solidFill>
                <a:srgbClr val="4A7DBA"/>
              </a:solidFill>
              <a:prstDash val="solid"/>
              <a:round/>
              <a:headEnd type="none" w="sm" len="sm"/>
              <a:tailEnd type="none" w="sm" len="sm"/>
            </a:ln>
            <a:effectLst>
              <a:outerShdw blurRad="40000" dist="23000" dir="5400000" rotWithShape="0">
                <a:srgbClr val="000000">
                  <a:alpha val="3372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 name="Google Shape;269;p14">
              <a:extLst>
                <a:ext uri="{FF2B5EF4-FFF2-40B4-BE49-F238E27FC236}">
                  <a16:creationId xmlns:a16="http://schemas.microsoft.com/office/drawing/2014/main" id="{4D618CD0-55DA-5F4E-ADED-CD4276AF21CD}"/>
                </a:ext>
              </a:extLst>
            </p:cNvPr>
            <p:cNvSpPr/>
            <p:nvPr/>
          </p:nvSpPr>
          <p:spPr>
            <a:xfrm>
              <a:off x="3956101" y="4079167"/>
              <a:ext cx="1219200" cy="507900"/>
            </a:xfrm>
            <a:prstGeom prst="rect">
              <a:avLst/>
            </a:prstGeom>
            <a:solidFill>
              <a:srgbClr val="DAEEF3"/>
            </a:solidFill>
            <a:ln w="9525" cap="flat" cmpd="sng">
              <a:solidFill>
                <a:srgbClr val="4A7DBA"/>
              </a:solidFill>
              <a:prstDash val="solid"/>
              <a:round/>
              <a:headEnd type="none" w="sm" len="sm"/>
              <a:tailEnd type="none" w="sm" len="sm"/>
            </a:ln>
            <a:effectLst>
              <a:outerShdw blurRad="40000" dist="23000" dir="5400000" rotWithShape="0">
                <a:srgbClr val="000000">
                  <a:alpha val="3372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 name="Google Shape;270;p14">
              <a:extLst>
                <a:ext uri="{FF2B5EF4-FFF2-40B4-BE49-F238E27FC236}">
                  <a16:creationId xmlns:a16="http://schemas.microsoft.com/office/drawing/2014/main" id="{58CDCE8F-0528-7D4D-B731-C8655A209E70}"/>
                </a:ext>
              </a:extLst>
            </p:cNvPr>
            <p:cNvSpPr/>
            <p:nvPr/>
          </p:nvSpPr>
          <p:spPr>
            <a:xfrm>
              <a:off x="3346501" y="5321920"/>
              <a:ext cx="1219200" cy="507900"/>
            </a:xfrm>
            <a:prstGeom prst="rect">
              <a:avLst/>
            </a:prstGeom>
            <a:solidFill>
              <a:srgbClr val="DAEEF3"/>
            </a:solidFill>
            <a:ln w="9525" cap="flat" cmpd="sng">
              <a:solidFill>
                <a:srgbClr val="4A7DBA"/>
              </a:solidFill>
              <a:prstDash val="solid"/>
              <a:round/>
              <a:headEnd type="none" w="sm" len="sm"/>
              <a:tailEnd type="none" w="sm" len="sm"/>
            </a:ln>
            <a:effectLst>
              <a:outerShdw blurRad="40000" dist="23000" dir="5400000" rotWithShape="0">
                <a:srgbClr val="000000">
                  <a:alpha val="3372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 name="Google Shape;271;p14">
              <a:extLst>
                <a:ext uri="{FF2B5EF4-FFF2-40B4-BE49-F238E27FC236}">
                  <a16:creationId xmlns:a16="http://schemas.microsoft.com/office/drawing/2014/main" id="{C42292EE-4252-8946-9246-19B550548243}"/>
                </a:ext>
              </a:extLst>
            </p:cNvPr>
            <p:cNvSpPr/>
            <p:nvPr/>
          </p:nvSpPr>
          <p:spPr>
            <a:xfrm>
              <a:off x="5365801" y="4763086"/>
              <a:ext cx="1219200" cy="507900"/>
            </a:xfrm>
            <a:prstGeom prst="rect">
              <a:avLst/>
            </a:prstGeom>
            <a:solidFill>
              <a:srgbClr val="DAEEF3"/>
            </a:solidFill>
            <a:ln w="9525" cap="flat" cmpd="sng">
              <a:solidFill>
                <a:srgbClr val="4A7DBA"/>
              </a:solidFill>
              <a:prstDash val="solid"/>
              <a:round/>
              <a:headEnd type="none" w="sm" len="sm"/>
              <a:tailEnd type="none" w="sm" len="sm"/>
            </a:ln>
            <a:effectLst>
              <a:outerShdw blurRad="40000" dist="23000" dir="5400000" rotWithShape="0">
                <a:srgbClr val="000000">
                  <a:alpha val="3372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3" name="Google Shape;272;p14">
              <a:extLst>
                <a:ext uri="{FF2B5EF4-FFF2-40B4-BE49-F238E27FC236}">
                  <a16:creationId xmlns:a16="http://schemas.microsoft.com/office/drawing/2014/main" id="{EB06C84E-082F-994B-A1E7-5F4FDC152997}"/>
                </a:ext>
              </a:extLst>
            </p:cNvPr>
            <p:cNvPicPr preferRelativeResize="0"/>
            <p:nvPr/>
          </p:nvPicPr>
          <p:blipFill rotWithShape="1">
            <a:blip r:embed="rId4">
              <a:alphaModFix/>
            </a:blip>
            <a:srcRect/>
            <a:stretch/>
          </p:blipFill>
          <p:spPr>
            <a:xfrm>
              <a:off x="2719920" y="4493960"/>
              <a:ext cx="36000" cy="216000"/>
            </a:xfrm>
            <a:prstGeom prst="rect">
              <a:avLst/>
            </a:prstGeom>
            <a:noFill/>
            <a:ln>
              <a:noFill/>
            </a:ln>
          </p:spPr>
        </p:pic>
        <p:pic>
          <p:nvPicPr>
            <p:cNvPr id="14" name="Google Shape;273;p14">
              <a:extLst>
                <a:ext uri="{FF2B5EF4-FFF2-40B4-BE49-F238E27FC236}">
                  <a16:creationId xmlns:a16="http://schemas.microsoft.com/office/drawing/2014/main" id="{405716E8-21E5-FE4F-9C35-73172B2D8386}"/>
                </a:ext>
              </a:extLst>
            </p:cNvPr>
            <p:cNvPicPr preferRelativeResize="0"/>
            <p:nvPr/>
          </p:nvPicPr>
          <p:blipFill rotWithShape="1">
            <a:blip r:embed="rId5">
              <a:alphaModFix/>
            </a:blip>
            <a:srcRect/>
            <a:stretch/>
          </p:blipFill>
          <p:spPr>
            <a:xfrm>
              <a:off x="2073856" y="4225400"/>
              <a:ext cx="1052280" cy="748440"/>
            </a:xfrm>
            <a:prstGeom prst="rect">
              <a:avLst/>
            </a:prstGeom>
            <a:noFill/>
            <a:ln>
              <a:noFill/>
            </a:ln>
          </p:spPr>
        </p:pic>
        <p:pic>
          <p:nvPicPr>
            <p:cNvPr id="15" name="Google Shape;274;p14">
              <a:extLst>
                <a:ext uri="{FF2B5EF4-FFF2-40B4-BE49-F238E27FC236}">
                  <a16:creationId xmlns:a16="http://schemas.microsoft.com/office/drawing/2014/main" id="{A88B5BB3-A013-A04D-966A-85F46A6FE2BD}"/>
                </a:ext>
              </a:extLst>
            </p:cNvPr>
            <p:cNvPicPr preferRelativeResize="0"/>
            <p:nvPr/>
          </p:nvPicPr>
          <p:blipFill rotWithShape="1">
            <a:blip r:embed="rId6">
              <a:alphaModFix/>
            </a:blip>
            <a:srcRect/>
            <a:stretch/>
          </p:blipFill>
          <p:spPr>
            <a:xfrm>
              <a:off x="4088640" y="4018400"/>
              <a:ext cx="1065240" cy="660240"/>
            </a:xfrm>
            <a:prstGeom prst="rect">
              <a:avLst/>
            </a:prstGeom>
            <a:noFill/>
            <a:ln>
              <a:noFill/>
            </a:ln>
          </p:spPr>
        </p:pic>
        <p:pic>
          <p:nvPicPr>
            <p:cNvPr id="16" name="Google Shape;275;p14">
              <a:extLst>
                <a:ext uri="{FF2B5EF4-FFF2-40B4-BE49-F238E27FC236}">
                  <a16:creationId xmlns:a16="http://schemas.microsoft.com/office/drawing/2014/main" id="{DE4083BF-7DFD-9641-8AEA-71CDB25ED6E0}"/>
                </a:ext>
              </a:extLst>
            </p:cNvPr>
            <p:cNvPicPr preferRelativeResize="0"/>
            <p:nvPr/>
          </p:nvPicPr>
          <p:blipFill rotWithShape="1">
            <a:blip r:embed="rId7">
              <a:alphaModFix/>
            </a:blip>
            <a:srcRect/>
            <a:stretch/>
          </p:blipFill>
          <p:spPr>
            <a:xfrm>
              <a:off x="3469800" y="5309000"/>
              <a:ext cx="1010880" cy="736920"/>
            </a:xfrm>
            <a:prstGeom prst="rect">
              <a:avLst/>
            </a:prstGeom>
            <a:noFill/>
            <a:ln>
              <a:noFill/>
            </a:ln>
          </p:spPr>
        </p:pic>
        <p:pic>
          <p:nvPicPr>
            <p:cNvPr id="17" name="Google Shape;276;p14">
              <a:extLst>
                <a:ext uri="{FF2B5EF4-FFF2-40B4-BE49-F238E27FC236}">
                  <a16:creationId xmlns:a16="http://schemas.microsoft.com/office/drawing/2014/main" id="{84582F7A-3D53-D441-9E8A-909697D0B0CA}"/>
                </a:ext>
              </a:extLst>
            </p:cNvPr>
            <p:cNvPicPr preferRelativeResize="0"/>
            <p:nvPr/>
          </p:nvPicPr>
          <p:blipFill rotWithShape="1">
            <a:blip r:embed="rId8">
              <a:alphaModFix/>
            </a:blip>
            <a:srcRect/>
            <a:stretch/>
          </p:blipFill>
          <p:spPr>
            <a:xfrm>
              <a:off x="5502360" y="4679000"/>
              <a:ext cx="1024560" cy="672840"/>
            </a:xfrm>
            <a:prstGeom prst="rect">
              <a:avLst/>
            </a:prstGeom>
            <a:noFill/>
            <a:ln>
              <a:noFill/>
            </a:ln>
          </p:spPr>
        </p:pic>
        <p:pic>
          <p:nvPicPr>
            <p:cNvPr id="18" name="Google Shape;277;p14">
              <a:extLst>
                <a:ext uri="{FF2B5EF4-FFF2-40B4-BE49-F238E27FC236}">
                  <a16:creationId xmlns:a16="http://schemas.microsoft.com/office/drawing/2014/main" id="{F6107C6A-8E53-6045-BEDC-E4D6D3BECB9D}"/>
                </a:ext>
              </a:extLst>
            </p:cNvPr>
            <p:cNvPicPr preferRelativeResize="0"/>
            <p:nvPr/>
          </p:nvPicPr>
          <p:blipFill rotWithShape="1">
            <a:blip r:embed="rId9">
              <a:alphaModFix/>
            </a:blip>
            <a:srcRect/>
            <a:stretch/>
          </p:blipFill>
          <p:spPr>
            <a:xfrm>
              <a:off x="5753640" y="5743160"/>
              <a:ext cx="72000" cy="432000"/>
            </a:xfrm>
            <a:prstGeom prst="rect">
              <a:avLst/>
            </a:prstGeom>
            <a:noFill/>
            <a:ln>
              <a:noFill/>
            </a:ln>
          </p:spPr>
        </p:pic>
        <p:cxnSp>
          <p:nvCxnSpPr>
            <p:cNvPr id="19" name="Google Shape;278;p14">
              <a:extLst>
                <a:ext uri="{FF2B5EF4-FFF2-40B4-BE49-F238E27FC236}">
                  <a16:creationId xmlns:a16="http://schemas.microsoft.com/office/drawing/2014/main" id="{0C8C0AC1-AFB1-B844-8283-A051555FE866}"/>
                </a:ext>
              </a:extLst>
            </p:cNvPr>
            <p:cNvCxnSpPr/>
            <p:nvPr/>
          </p:nvCxnSpPr>
          <p:spPr>
            <a:xfrm>
              <a:off x="5175301" y="4333167"/>
              <a:ext cx="823800" cy="508800"/>
            </a:xfrm>
            <a:prstGeom prst="straightConnector1">
              <a:avLst/>
            </a:prstGeom>
            <a:noFill/>
            <a:ln w="57150" cap="flat" cmpd="sng">
              <a:solidFill>
                <a:schemeClr val="accent1"/>
              </a:solidFill>
              <a:prstDash val="solid"/>
              <a:round/>
              <a:headEnd type="none" w="sm" len="sm"/>
              <a:tailEnd type="triangle" w="med" len="med"/>
            </a:ln>
            <a:effectLst>
              <a:outerShdw blurRad="40000" dist="20000" dir="5400000" rotWithShape="0">
                <a:srgbClr val="000000">
                  <a:alpha val="36862"/>
                </a:srgbClr>
              </a:outerShdw>
            </a:effectLst>
          </p:spPr>
        </p:cxnSp>
        <p:cxnSp>
          <p:nvCxnSpPr>
            <p:cNvPr id="20" name="Google Shape;279;p14">
              <a:extLst>
                <a:ext uri="{FF2B5EF4-FFF2-40B4-BE49-F238E27FC236}">
                  <a16:creationId xmlns:a16="http://schemas.microsoft.com/office/drawing/2014/main" id="{5A57E7D8-0D83-B54A-B34B-0220EB9B80EA}"/>
                </a:ext>
              </a:extLst>
            </p:cNvPr>
            <p:cNvCxnSpPr>
              <a:stCxn id="11" idx="3"/>
            </p:cNvCxnSpPr>
            <p:nvPr/>
          </p:nvCxnSpPr>
          <p:spPr>
            <a:xfrm rot="10800000" flipH="1">
              <a:off x="4565701" y="5271070"/>
              <a:ext cx="1355700" cy="304800"/>
            </a:xfrm>
            <a:prstGeom prst="straightConnector1">
              <a:avLst/>
            </a:prstGeom>
            <a:noFill/>
            <a:ln w="57150" cap="flat" cmpd="sng">
              <a:solidFill>
                <a:schemeClr val="accent1"/>
              </a:solidFill>
              <a:prstDash val="solid"/>
              <a:round/>
              <a:headEnd type="none" w="sm" len="sm"/>
              <a:tailEnd type="triangle" w="med" len="med"/>
            </a:ln>
            <a:effectLst>
              <a:outerShdw blurRad="40000" dist="20000" dir="5400000" rotWithShape="0">
                <a:srgbClr val="000000">
                  <a:alpha val="36862"/>
                </a:srgbClr>
              </a:outerShdw>
            </a:effectLst>
          </p:spPr>
        </p:cxnSp>
        <p:cxnSp>
          <p:nvCxnSpPr>
            <p:cNvPr id="21" name="Google Shape;280;p14">
              <a:extLst>
                <a:ext uri="{FF2B5EF4-FFF2-40B4-BE49-F238E27FC236}">
                  <a16:creationId xmlns:a16="http://schemas.microsoft.com/office/drawing/2014/main" id="{1FB116B5-ECA3-9E41-A920-F587C60A4CBE}"/>
                </a:ext>
              </a:extLst>
            </p:cNvPr>
            <p:cNvCxnSpPr/>
            <p:nvPr/>
          </p:nvCxnSpPr>
          <p:spPr>
            <a:xfrm>
              <a:off x="3330445" y="4599440"/>
              <a:ext cx="663600" cy="753000"/>
            </a:xfrm>
            <a:prstGeom prst="straightConnector1">
              <a:avLst/>
            </a:prstGeom>
            <a:noFill/>
            <a:ln w="57150" cap="flat" cmpd="sng">
              <a:solidFill>
                <a:schemeClr val="accent1"/>
              </a:solidFill>
              <a:prstDash val="solid"/>
              <a:round/>
              <a:headEnd type="none" w="sm" len="sm"/>
              <a:tailEnd type="triangle" w="med" len="med"/>
            </a:ln>
            <a:effectLst>
              <a:outerShdw blurRad="40000" dist="20000" dir="5400000" rotWithShape="0">
                <a:srgbClr val="000000">
                  <a:alpha val="36862"/>
                </a:srgbClr>
              </a:outerShdw>
            </a:effectLst>
          </p:spPr>
        </p:cxnSp>
        <p:cxnSp>
          <p:nvCxnSpPr>
            <p:cNvPr id="22" name="Google Shape;281;p14">
              <a:extLst>
                <a:ext uri="{FF2B5EF4-FFF2-40B4-BE49-F238E27FC236}">
                  <a16:creationId xmlns:a16="http://schemas.microsoft.com/office/drawing/2014/main" id="{0C710AB4-2667-6A4C-9E4D-E6571178A021}"/>
                </a:ext>
              </a:extLst>
            </p:cNvPr>
            <p:cNvCxnSpPr/>
            <p:nvPr/>
          </p:nvCxnSpPr>
          <p:spPr>
            <a:xfrm rot="10800000" flipH="1">
              <a:off x="6661201" y="4988586"/>
              <a:ext cx="431700" cy="28500"/>
            </a:xfrm>
            <a:prstGeom prst="straightConnector1">
              <a:avLst/>
            </a:prstGeom>
            <a:noFill/>
            <a:ln w="57150" cap="flat" cmpd="sng">
              <a:solidFill>
                <a:schemeClr val="accent1"/>
              </a:solidFill>
              <a:prstDash val="solid"/>
              <a:round/>
              <a:headEnd type="none" w="sm" len="sm"/>
              <a:tailEnd type="triangle" w="med" len="med"/>
            </a:ln>
            <a:effectLst>
              <a:outerShdw blurRad="40000" dist="20000" dir="5400000" rotWithShape="0">
                <a:srgbClr val="000000">
                  <a:alpha val="36862"/>
                </a:srgbClr>
              </a:outerShdw>
            </a:effectLst>
          </p:spPr>
        </p:cxnSp>
        <p:pic>
          <p:nvPicPr>
            <p:cNvPr id="23" name="Google Shape;282;p14">
              <a:extLst>
                <a:ext uri="{FF2B5EF4-FFF2-40B4-BE49-F238E27FC236}">
                  <a16:creationId xmlns:a16="http://schemas.microsoft.com/office/drawing/2014/main" id="{E9B11386-2E38-494C-86A0-168735CF4A2C}"/>
                </a:ext>
              </a:extLst>
            </p:cNvPr>
            <p:cNvPicPr preferRelativeResize="0"/>
            <p:nvPr/>
          </p:nvPicPr>
          <p:blipFill rotWithShape="1">
            <a:blip r:embed="rId10">
              <a:alphaModFix/>
            </a:blip>
            <a:srcRect/>
            <a:stretch/>
          </p:blipFill>
          <p:spPr>
            <a:xfrm>
              <a:off x="3814410" y="3529998"/>
              <a:ext cx="1535334" cy="1927200"/>
            </a:xfrm>
            <a:prstGeom prst="rect">
              <a:avLst/>
            </a:prstGeom>
            <a:noFill/>
            <a:ln>
              <a:noFill/>
            </a:ln>
          </p:spPr>
        </p:pic>
        <p:pic>
          <p:nvPicPr>
            <p:cNvPr id="24" name="Google Shape;283;p14">
              <a:extLst>
                <a:ext uri="{FF2B5EF4-FFF2-40B4-BE49-F238E27FC236}">
                  <a16:creationId xmlns:a16="http://schemas.microsoft.com/office/drawing/2014/main" id="{47243DAF-23E0-4C45-B182-610606584D61}"/>
                </a:ext>
              </a:extLst>
            </p:cNvPr>
            <p:cNvPicPr preferRelativeResize="0"/>
            <p:nvPr/>
          </p:nvPicPr>
          <p:blipFill rotWithShape="1">
            <a:blip r:embed="rId11">
              <a:alphaModFix/>
            </a:blip>
            <a:srcRect/>
            <a:stretch/>
          </p:blipFill>
          <p:spPr>
            <a:xfrm>
              <a:off x="6164760" y="3551120"/>
              <a:ext cx="72000" cy="432000"/>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g6be0d93269_1_16"/>
          <p:cNvSpPr txBox="1"/>
          <p:nvPr/>
        </p:nvSpPr>
        <p:spPr>
          <a:xfrm>
            <a:off x="2773969" y="679500"/>
            <a:ext cx="82743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r>
              <a:rPr lang="en-US" sz="4800" b="1" i="0" u="none" strike="noStrike" cap="none" dirty="0">
                <a:solidFill>
                  <a:schemeClr val="dk2"/>
                </a:solidFill>
                <a:latin typeface="Calibri"/>
                <a:ea typeface="Calibri"/>
                <a:cs typeface="Calibri"/>
                <a:sym typeface="Calibri"/>
              </a:rPr>
              <a:t>MEME: Link Evidence</a:t>
            </a:r>
            <a:endParaRPr sz="4800" b="0" i="0" u="none" strike="noStrike" cap="none" dirty="0">
              <a:solidFill>
                <a:srgbClr val="FF0000"/>
              </a:solidFill>
              <a:latin typeface="Stardos Stencil"/>
              <a:ea typeface="Stardos Stencil"/>
              <a:cs typeface="Stardos Stencil"/>
              <a:sym typeface="Stardos Stencil"/>
            </a:endParaRPr>
          </a:p>
        </p:txBody>
      </p:sp>
      <p:sp>
        <p:nvSpPr>
          <p:cNvPr id="209" name="Google Shape;209;g6be0d93269_1_16"/>
          <p:cNvSpPr txBox="1">
            <a:spLocks noGrp="1"/>
          </p:cNvSpPr>
          <p:nvPr>
            <p:ph type="sldNum" idx="12"/>
          </p:nvPr>
        </p:nvSpPr>
        <p:spPr>
          <a:xfrm>
            <a:off x="8077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pic>
        <p:nvPicPr>
          <p:cNvPr id="210" name="Google Shape;210;g6be0d93269_1_16"/>
          <p:cNvPicPr preferRelativeResize="0"/>
          <p:nvPr/>
        </p:nvPicPr>
        <p:blipFill rotWithShape="1">
          <a:blip r:embed="rId3">
            <a:alphaModFix/>
          </a:blip>
          <a:srcRect/>
          <a:stretch/>
        </p:blipFill>
        <p:spPr>
          <a:xfrm>
            <a:off x="1" y="0"/>
            <a:ext cx="1863751" cy="1103900"/>
          </a:xfrm>
          <a:prstGeom prst="rect">
            <a:avLst/>
          </a:prstGeom>
          <a:noFill/>
          <a:ln w="57150" cap="flat" cmpd="sng">
            <a:solidFill>
              <a:srgbClr val="B2A0C7"/>
            </a:solidFill>
            <a:prstDash val="solid"/>
            <a:round/>
            <a:headEnd type="none" w="sm" len="sm"/>
            <a:tailEnd type="none" w="sm" len="sm"/>
          </a:ln>
        </p:spPr>
      </p:pic>
      <p:sp>
        <p:nvSpPr>
          <p:cNvPr id="211" name="Google Shape;211;g6be0d93269_1_16"/>
          <p:cNvSpPr txBox="1"/>
          <p:nvPr/>
        </p:nvSpPr>
        <p:spPr>
          <a:xfrm>
            <a:off x="1888650" y="5664025"/>
            <a:ext cx="7338600" cy="85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endParaRPr sz="3000" b="0" i="0" u="none" strike="noStrike" cap="none">
              <a:solidFill>
                <a:schemeClr val="dk1"/>
              </a:solidFill>
              <a:latin typeface="Calibri"/>
              <a:ea typeface="Calibri"/>
              <a:cs typeface="Calibri"/>
              <a:sym typeface="Calibri"/>
            </a:endParaRPr>
          </a:p>
        </p:txBody>
      </p:sp>
      <p:sp>
        <p:nvSpPr>
          <p:cNvPr id="212" name="Google Shape;212;g6be0d93269_1_16"/>
          <p:cNvSpPr txBox="1"/>
          <p:nvPr/>
        </p:nvSpPr>
        <p:spPr>
          <a:xfrm>
            <a:off x="1270499" y="2038025"/>
            <a:ext cx="9918058" cy="295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latin typeface="Calibri"/>
                <a:ea typeface="Calibri"/>
                <a:cs typeface="Calibri"/>
                <a:sym typeface="Calibri"/>
              </a:rPr>
              <a:t>On your handout answer the question, individually:</a:t>
            </a:r>
            <a:endParaRPr sz="3600" dirty="0">
              <a:latin typeface="Calibri"/>
              <a:ea typeface="Calibri"/>
              <a:cs typeface="Calibri"/>
              <a:sym typeface="Calibri"/>
            </a:endParaRPr>
          </a:p>
          <a:p>
            <a:pPr marL="0" lvl="0" indent="0" algn="l" rtl="0">
              <a:spcBef>
                <a:spcPts val="0"/>
              </a:spcBef>
              <a:spcAft>
                <a:spcPts val="0"/>
              </a:spcAft>
              <a:buNone/>
            </a:pPr>
            <a:endParaRPr sz="3600" dirty="0">
              <a:latin typeface="Calibri"/>
              <a:ea typeface="Calibri"/>
              <a:cs typeface="Calibri"/>
              <a:sym typeface="Calibri"/>
            </a:endParaRPr>
          </a:p>
          <a:p>
            <a:pPr marL="0" lvl="0" indent="0" algn="l" rtl="0">
              <a:spcBef>
                <a:spcPts val="0"/>
              </a:spcBef>
              <a:spcAft>
                <a:spcPts val="0"/>
              </a:spcAft>
              <a:buNone/>
            </a:pPr>
            <a:r>
              <a:rPr lang="en-US" sz="4000" dirty="0">
                <a:solidFill>
                  <a:schemeClr val="bg2"/>
                </a:solidFill>
                <a:latin typeface="Calibri"/>
                <a:ea typeface="Calibri"/>
                <a:cs typeface="Calibri"/>
                <a:sym typeface="Calibri"/>
              </a:rPr>
              <a:t>Why is it important to link evidence?</a:t>
            </a:r>
            <a:endParaRPr sz="4000" dirty="0">
              <a:solidFill>
                <a:schemeClr val="bg2"/>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6"/>
          <p:cNvSpPr txBox="1"/>
          <p:nvPr/>
        </p:nvSpPr>
        <p:spPr>
          <a:xfrm>
            <a:off x="3136860" y="511704"/>
            <a:ext cx="5677080" cy="830956"/>
          </a:xfrm>
          <a:prstGeom prst="rect">
            <a:avLst/>
          </a:prstGeom>
          <a:noFill/>
          <a:ln>
            <a:noFill/>
          </a:ln>
        </p:spPr>
        <p:txBody>
          <a:bodyPr spcFirstLastPara="1" wrap="square" lIns="91425" tIns="45700" rIns="91425" bIns="45700" anchor="t" anchorCtr="0">
            <a:spAutoFit/>
          </a:bodyPr>
          <a:lstStyle/>
          <a:p>
            <a:pPr>
              <a:buSzPts val="4400"/>
            </a:pPr>
            <a:r>
              <a:rPr lang="en-US" sz="4800" b="1" dirty="0">
                <a:solidFill>
                  <a:schemeClr val="dk2"/>
                </a:solidFill>
                <a:latin typeface="Calibri"/>
                <a:ea typeface="Calibri"/>
                <a:cs typeface="Calibri"/>
                <a:sym typeface="Calibri"/>
              </a:rPr>
              <a:t>Evidence Discussion</a:t>
            </a:r>
            <a:endParaRPr sz="4800" dirty="0">
              <a:solidFill>
                <a:srgbClr val="FF0000"/>
              </a:solidFill>
              <a:latin typeface="Stardos Stencil"/>
              <a:ea typeface="Stardos Stencil"/>
              <a:cs typeface="Stardos Stencil"/>
              <a:sym typeface="Stardos Stencil"/>
            </a:endParaRPr>
          </a:p>
        </p:txBody>
      </p:sp>
      <p:sp>
        <p:nvSpPr>
          <p:cNvPr id="275" name="Google Shape;275;p6"/>
          <p:cNvSpPr txBox="1"/>
          <p:nvPr/>
        </p:nvSpPr>
        <p:spPr>
          <a:xfrm>
            <a:off x="1740000" y="1647410"/>
            <a:ext cx="8470800" cy="3416279"/>
          </a:xfrm>
          <a:prstGeom prst="rect">
            <a:avLst/>
          </a:prstGeom>
          <a:noFill/>
          <a:ln>
            <a:noFill/>
          </a:ln>
        </p:spPr>
        <p:txBody>
          <a:bodyPr spcFirstLastPara="1" wrap="square" lIns="91425" tIns="45700" rIns="91425" bIns="45700" anchor="t" anchorCtr="0">
            <a:spAutoFit/>
          </a:bodyPr>
          <a:lstStyle/>
          <a:p>
            <a:pPr marL="457200" indent="-457200">
              <a:buClr>
                <a:schemeClr val="dk1"/>
              </a:buClr>
              <a:buSzPts val="3600"/>
              <a:buFont typeface="Arial"/>
              <a:buChar char="•"/>
            </a:pPr>
            <a:endParaRPr lang="en-US" sz="3600" dirty="0">
              <a:solidFill>
                <a:schemeClr val="dk1"/>
              </a:solidFill>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3"/>
                </a:ext>
              </a:extLst>
            </a:endParaRPr>
          </a:p>
          <a:p>
            <a:pPr marL="457200" indent="-457200">
              <a:buClr>
                <a:schemeClr val="dk1"/>
              </a:buClr>
              <a:buSzPts val="3600"/>
              <a:buFont typeface="Arial"/>
              <a:buChar char="•"/>
            </a:pPr>
            <a:endParaRPr lang="en-US" sz="3600" dirty="0">
              <a:solidFill>
                <a:schemeClr val="dk1"/>
              </a:solidFill>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3"/>
                </a:ext>
              </a:extLst>
            </a:endParaRPr>
          </a:p>
          <a:p>
            <a:pPr marL="457200" indent="-457200">
              <a:buClr>
                <a:schemeClr val="dk1"/>
              </a:buClr>
              <a:buSzPts val="3600"/>
              <a:buFont typeface="Arial"/>
              <a:buChar char="•"/>
            </a:pPr>
            <a:endParaRPr lang="en-US" sz="3600" dirty="0">
              <a:solidFill>
                <a:schemeClr val="dk1"/>
              </a:solidFill>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3"/>
                </a:ext>
              </a:extLst>
            </a:endParaRPr>
          </a:p>
          <a:p>
            <a:pPr marL="457200" indent="-457200">
              <a:buClr>
                <a:schemeClr val="dk1"/>
              </a:buClr>
              <a:buSzPts val="3600"/>
              <a:buFont typeface="Arial"/>
              <a:buChar char="•"/>
            </a:pPr>
            <a:endParaRPr lang="en-US" sz="3600" dirty="0">
              <a:solidFill>
                <a:schemeClr val="dk1"/>
              </a:solidFill>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3"/>
                </a:ext>
              </a:extLst>
            </a:endParaRPr>
          </a:p>
          <a:p>
            <a:pPr>
              <a:buClr>
                <a:schemeClr val="dk1"/>
              </a:buClr>
              <a:buSzPts val="3600"/>
            </a:pPr>
            <a:endParaRPr lang="en-US" sz="3600" dirty="0">
              <a:solidFill>
                <a:schemeClr val="dk1"/>
              </a:solidFill>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3"/>
                </a:ext>
              </a:extLst>
            </a:endParaRPr>
          </a:p>
          <a:p>
            <a:pPr marL="457200" indent="-457200">
              <a:buClr>
                <a:schemeClr val="dk1"/>
              </a:buClr>
              <a:buSzPts val="3600"/>
              <a:buFont typeface="Arial"/>
              <a:buChar char="•"/>
            </a:pPr>
            <a:r>
              <a:rPr lang="en-US" sz="3600" dirty="0">
                <a:solidFill>
                  <a:schemeClr val="dk1"/>
                </a:solidFill>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3"/>
                  </a:ext>
                </a:extLst>
              </a:rPr>
              <a:t>Do you agree or disagree?</a:t>
            </a:r>
            <a:endParaRPr sz="3600" dirty="0">
              <a:solidFill>
                <a:schemeClr val="dk1"/>
              </a:solidFill>
              <a:latin typeface="Calibri"/>
              <a:ea typeface="Calibri"/>
              <a:cs typeface="Calibri"/>
              <a:sym typeface="Calibri"/>
            </a:endParaRPr>
          </a:p>
        </p:txBody>
      </p:sp>
      <p:sp>
        <p:nvSpPr>
          <p:cNvPr id="276" name="Google Shape;276;p6"/>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a:buSzPts val="1800"/>
            </a:pPr>
            <a:fld id="{00000000-1234-1234-1234-123412341234}" type="slidenum">
              <a:rPr lang="en-US"/>
              <a:pPr>
                <a:buSzPts val="1800"/>
              </a:pPr>
              <a:t>7</a:t>
            </a:fld>
            <a:endParaRPr/>
          </a:p>
        </p:txBody>
      </p:sp>
      <p:pic>
        <p:nvPicPr>
          <p:cNvPr id="2" name="Picture 1">
            <a:extLst>
              <a:ext uri="{FF2B5EF4-FFF2-40B4-BE49-F238E27FC236}">
                <a16:creationId xmlns:a16="http://schemas.microsoft.com/office/drawing/2014/main" id="{94C7EF1A-4B09-4030-A4CF-09F9D5262052}"/>
              </a:ext>
            </a:extLst>
          </p:cNvPr>
          <p:cNvPicPr>
            <a:picLocks noChangeAspect="1"/>
          </p:cNvPicPr>
          <p:nvPr/>
        </p:nvPicPr>
        <p:blipFill>
          <a:blip r:embed="rId3"/>
          <a:stretch>
            <a:fillRect/>
          </a:stretch>
        </p:blipFill>
        <p:spPr>
          <a:xfrm>
            <a:off x="8778068" y="3200815"/>
            <a:ext cx="1889932" cy="3631721"/>
          </a:xfrm>
          <a:prstGeom prst="rect">
            <a:avLst/>
          </a:prstGeom>
        </p:spPr>
      </p:pic>
      <p:sp>
        <p:nvSpPr>
          <p:cNvPr id="3" name="Speech Bubble: Rectangle with Corners Rounded 2">
            <a:extLst>
              <a:ext uri="{FF2B5EF4-FFF2-40B4-BE49-F238E27FC236}">
                <a16:creationId xmlns:a16="http://schemas.microsoft.com/office/drawing/2014/main" id="{F2D40CDA-77FA-4B7E-ADC8-0C7D06437096}"/>
              </a:ext>
            </a:extLst>
          </p:cNvPr>
          <p:cNvSpPr/>
          <p:nvPr/>
        </p:nvSpPr>
        <p:spPr>
          <a:xfrm>
            <a:off x="1636143" y="1818468"/>
            <a:ext cx="7479102" cy="2011660"/>
          </a:xfrm>
          <a:prstGeom prst="wedgeRoundRectCallout">
            <a:avLst>
              <a:gd name="adj1" fmla="val 46526"/>
              <a:gd name="adj2" fmla="val 70219"/>
              <a:gd name="adj3" fmla="val 1666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buClr>
                <a:schemeClr val="dk1"/>
              </a:buClr>
              <a:buSzPts val="3600"/>
            </a:pPr>
            <a:r>
              <a:rPr lang="en-US" sz="3600" dirty="0">
                <a:solidFill>
                  <a:schemeClr val="bg1"/>
                </a:solidFill>
                <a:latin typeface="Calibri"/>
                <a:ea typeface="Calibri"/>
                <a:cs typeface="Calibri"/>
                <a:sym typeface="Calibri"/>
                <a:extLst>
                  <a:ext uri="http://customooxmlschemas.google.com/">
                    <go:slidesCustomData xmlns:lc="http://schemas.openxmlformats.org/drawingml/2006/lockedCanva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We can see there are decomposers in the simulation, so this means there must be decomposers in the pond…</a:t>
            </a:r>
          </a:p>
        </p:txBody>
      </p:sp>
      <p:pic>
        <p:nvPicPr>
          <p:cNvPr id="8" name="Picture 7" descr="Diagram&#10;&#10;Description automatically generated">
            <a:extLst>
              <a:ext uri="{FF2B5EF4-FFF2-40B4-BE49-F238E27FC236}">
                <a16:creationId xmlns:a16="http://schemas.microsoft.com/office/drawing/2014/main" id="{3B6B65EF-DF92-A544-816D-C770A586EAB5}"/>
              </a:ext>
            </a:extLst>
          </p:cNvPr>
          <p:cNvPicPr>
            <a:picLocks noChangeAspect="1"/>
          </p:cNvPicPr>
          <p:nvPr/>
        </p:nvPicPr>
        <p:blipFill>
          <a:blip r:embed="rId4"/>
          <a:stretch>
            <a:fillRect/>
          </a:stretch>
        </p:blipFill>
        <p:spPr>
          <a:xfrm>
            <a:off x="150343" y="138063"/>
            <a:ext cx="1600200" cy="1270000"/>
          </a:xfrm>
          <a:prstGeom prst="rect">
            <a:avLst/>
          </a:prstGeom>
        </p:spPr>
      </p:pic>
    </p:spTree>
    <p:extLst>
      <p:ext uri="{BB962C8B-B14F-4D97-AF65-F5344CB8AC3E}">
        <p14:creationId xmlns:p14="http://schemas.microsoft.com/office/powerpoint/2010/main" val="1614713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15"/>
          <p:cNvSpPr txBox="1">
            <a:spLocks noGrp="1"/>
          </p:cNvSpPr>
          <p:nvPr>
            <p:ph type="title"/>
          </p:nvPr>
        </p:nvSpPr>
        <p:spPr>
          <a:xfrm>
            <a:off x="3464690" y="747730"/>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800000"/>
              </a:buClr>
              <a:buSzPts val="4000"/>
              <a:buFont typeface="Calibri"/>
              <a:buNone/>
            </a:pPr>
            <a:r>
              <a:rPr lang="en-US" sz="4000" b="1">
                <a:solidFill>
                  <a:srgbClr val="800000"/>
                </a:solidFill>
              </a:rPr>
              <a:t>BEFORE YOU GO</a:t>
            </a:r>
            <a:endParaRPr/>
          </a:p>
        </p:txBody>
      </p:sp>
      <p:sp>
        <p:nvSpPr>
          <p:cNvPr id="291" name="Google Shape;291;p15"/>
          <p:cNvSpPr txBox="1">
            <a:spLocks noGrp="1"/>
          </p:cNvSpPr>
          <p:nvPr>
            <p:ph type="body" idx="1"/>
          </p:nvPr>
        </p:nvSpPr>
        <p:spPr>
          <a:xfrm>
            <a:off x="5593584" y="1584170"/>
            <a:ext cx="4717800" cy="452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None/>
            </a:pPr>
            <a:endParaRPr u="sng">
              <a:latin typeface="Arial"/>
              <a:ea typeface="Arial"/>
              <a:cs typeface="Arial"/>
              <a:sym typeface="Arial"/>
            </a:endParaRPr>
          </a:p>
          <a:p>
            <a:pPr marL="0" lvl="0" indent="0" algn="l" rtl="0">
              <a:lnSpc>
                <a:spcPct val="100000"/>
              </a:lnSpc>
              <a:spcBef>
                <a:spcPts val="0"/>
              </a:spcBef>
              <a:spcAft>
                <a:spcPts val="0"/>
              </a:spcAft>
              <a:buClr>
                <a:schemeClr val="dk1"/>
              </a:buClr>
              <a:buSzPts val="1100"/>
              <a:buNone/>
            </a:pPr>
            <a:r>
              <a:rPr lang="en-US">
                <a:latin typeface="Arial"/>
                <a:ea typeface="Arial"/>
                <a:cs typeface="Arial"/>
                <a:sym typeface="Arial"/>
              </a:rPr>
              <a:t>We have worked with simulations in this lesson.</a:t>
            </a:r>
            <a:endParaRPr/>
          </a:p>
          <a:p>
            <a:pPr marL="0" lvl="0" indent="0" algn="l" rtl="0">
              <a:lnSpc>
                <a:spcPct val="100000"/>
              </a:lnSpc>
              <a:spcBef>
                <a:spcPts val="0"/>
              </a:spcBef>
              <a:spcAft>
                <a:spcPts val="0"/>
              </a:spcAft>
              <a:buClr>
                <a:schemeClr val="dk1"/>
              </a:buClr>
              <a:buSzPts val="1100"/>
              <a:buNone/>
            </a:pPr>
            <a:r>
              <a:rPr lang="en-US">
                <a:latin typeface="Arial"/>
                <a:ea typeface="Arial"/>
                <a:cs typeface="Arial"/>
                <a:sym typeface="Arial"/>
              </a:rPr>
              <a:t>How do you know if what a simulation shows is really what happens in a pond?</a:t>
            </a:r>
            <a:endParaRPr/>
          </a:p>
          <a:p>
            <a:pPr marL="0" lvl="0" indent="0" algn="l" rtl="0">
              <a:lnSpc>
                <a:spcPct val="100000"/>
              </a:lnSpc>
              <a:spcBef>
                <a:spcPts val="640"/>
              </a:spcBef>
              <a:spcAft>
                <a:spcPts val="0"/>
              </a:spcAft>
              <a:buClr>
                <a:srgbClr val="366092"/>
              </a:buClr>
              <a:buSzPts val="3200"/>
              <a:buNone/>
            </a:pPr>
            <a:endParaRPr u="sng"/>
          </a:p>
          <a:p>
            <a:pPr marL="0" lvl="0" indent="0" algn="l" rtl="0">
              <a:lnSpc>
                <a:spcPct val="100000"/>
              </a:lnSpc>
              <a:spcBef>
                <a:spcPts val="640"/>
              </a:spcBef>
              <a:spcAft>
                <a:spcPts val="0"/>
              </a:spcAft>
              <a:buClr>
                <a:srgbClr val="366092"/>
              </a:buClr>
              <a:buSzPts val="3200"/>
              <a:buNone/>
            </a:pPr>
            <a:endParaRPr u="sng"/>
          </a:p>
        </p:txBody>
      </p:sp>
      <p:sp>
        <p:nvSpPr>
          <p:cNvPr id="292" name="Google Shape;292;p15"/>
          <p:cNvSpPr txBox="1">
            <a:spLocks noGrp="1"/>
          </p:cNvSpPr>
          <p:nvPr>
            <p:ph type="sldNum" idx="12"/>
          </p:nvPr>
        </p:nvSpPr>
        <p:spPr>
          <a:xfrm>
            <a:off x="8077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sp>
        <p:nvSpPr>
          <p:cNvPr id="293" name="Google Shape;293;p15"/>
          <p:cNvSpPr/>
          <p:nvPr/>
        </p:nvSpPr>
        <p:spPr>
          <a:xfrm>
            <a:off x="1721778" y="698270"/>
            <a:ext cx="3298500" cy="5412000"/>
          </a:xfrm>
          <a:prstGeom prst="roundRect">
            <a:avLst>
              <a:gd name="adj" fmla="val 16667"/>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dirty="0">
                <a:solidFill>
                  <a:schemeClr val="lt1"/>
                </a:solidFill>
                <a:latin typeface="Calibri"/>
                <a:ea typeface="Calibri"/>
                <a:cs typeface="Calibri"/>
                <a:sym typeface="Calibri"/>
              </a:rPr>
              <a:t>Answer the </a:t>
            </a:r>
            <a:r>
              <a:rPr lang="en-US" sz="2800" b="1" i="0" u="sng" strike="noStrike" cap="none" dirty="0">
                <a:solidFill>
                  <a:schemeClr val="lt1"/>
                </a:solidFill>
                <a:latin typeface="Calibri"/>
                <a:ea typeface="Calibri"/>
                <a:cs typeface="Calibri"/>
                <a:sym typeface="Calibri"/>
              </a:rPr>
              <a:t>BEFORE YOU GO </a:t>
            </a:r>
            <a:r>
              <a:rPr lang="en-US" sz="2800" b="0" i="0" u="none" strike="noStrike" cap="none" dirty="0">
                <a:solidFill>
                  <a:schemeClr val="lt1"/>
                </a:solidFill>
                <a:latin typeface="Calibri"/>
                <a:ea typeface="Calibri"/>
                <a:cs typeface="Calibri"/>
                <a:sym typeface="Calibri"/>
              </a:rPr>
              <a:t> question at the end of your handout.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B7224-0049-0149-BDFB-A886897F5444}"/>
              </a:ext>
            </a:extLst>
          </p:cNvPr>
          <p:cNvSpPr>
            <a:spLocks noGrp="1"/>
          </p:cNvSpPr>
          <p:nvPr>
            <p:ph type="ctrTitle"/>
          </p:nvPr>
        </p:nvSpPr>
        <p:spPr/>
        <p:txBody>
          <a:bodyPr/>
          <a:lstStyle/>
          <a:p>
            <a:r>
              <a:rPr lang="en-US" dirty="0"/>
              <a:t>MEME Tutorial </a:t>
            </a:r>
          </a:p>
        </p:txBody>
      </p:sp>
      <p:sp>
        <p:nvSpPr>
          <p:cNvPr id="3" name="Subtitle 2">
            <a:extLst>
              <a:ext uri="{FF2B5EF4-FFF2-40B4-BE49-F238E27FC236}">
                <a16:creationId xmlns:a16="http://schemas.microsoft.com/office/drawing/2014/main" id="{AC741E2C-0923-684F-BDF7-C86F47ECBF18}"/>
              </a:ext>
            </a:extLst>
          </p:cNvPr>
          <p:cNvSpPr>
            <a:spLocks noGrp="1"/>
          </p:cNvSpPr>
          <p:nvPr>
            <p:ph type="subTitle" idx="1"/>
          </p:nvPr>
        </p:nvSpPr>
        <p:spPr/>
        <p:txBody>
          <a:bodyPr/>
          <a:lstStyle/>
          <a:p>
            <a:r>
              <a:rPr lang="en-US" dirty="0"/>
              <a:t>Reminder</a:t>
            </a:r>
          </a:p>
        </p:txBody>
      </p:sp>
    </p:spTree>
    <p:extLst>
      <p:ext uri="{BB962C8B-B14F-4D97-AF65-F5344CB8AC3E}">
        <p14:creationId xmlns:p14="http://schemas.microsoft.com/office/powerpoint/2010/main" val="4265963619"/>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578</TotalTime>
  <Words>2158</Words>
  <Application>Microsoft Macintosh PowerPoint</Application>
  <PresentationFormat>Widescreen</PresentationFormat>
  <Paragraphs>175</Paragraphs>
  <Slides>15</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Stardos Stencil</vt:lpstr>
      <vt:lpstr>Calibri</vt:lpstr>
      <vt:lpstr>Arial</vt:lpstr>
      <vt:lpstr>Office Theme</vt:lpstr>
      <vt:lpstr>PowerPoint Presentation</vt:lpstr>
      <vt:lpstr>LESSON 1 - DAY 2</vt:lpstr>
      <vt:lpstr>STOP &amp; THINK!</vt:lpstr>
      <vt:lpstr>PowerPoint Presentation</vt:lpstr>
      <vt:lpstr>PowerPoint Presentation</vt:lpstr>
      <vt:lpstr>PowerPoint Presentation</vt:lpstr>
      <vt:lpstr>PowerPoint Presentation</vt:lpstr>
      <vt:lpstr>BEFORE YOU GO</vt:lpstr>
      <vt:lpstr>MEME Tutorial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Danielle Murphy</cp:lastModifiedBy>
  <cp:revision>8</cp:revision>
  <dcterms:created xsi:type="dcterms:W3CDTF">2019-11-22T17:29:03Z</dcterms:created>
  <dcterms:modified xsi:type="dcterms:W3CDTF">2021-12-21T20:22:34Z</dcterms:modified>
</cp:coreProperties>
</file>